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57" r:id="rId5"/>
    <p:sldId id="320" r:id="rId6"/>
    <p:sldId id="336" r:id="rId7"/>
    <p:sldId id="328" r:id="rId8"/>
    <p:sldId id="329" r:id="rId9"/>
    <p:sldId id="330" r:id="rId10"/>
    <p:sldId id="331" r:id="rId11"/>
    <p:sldId id="332" r:id="rId12"/>
    <p:sldId id="333" r:id="rId13"/>
    <p:sldId id="334" r:id="rId14"/>
    <p:sldId id="335" r:id="rId15"/>
    <p:sldId id="338" r:id="rId16"/>
  </p:sldIdLst>
  <p:sldSz cx="12192000" cy="6858000"/>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Stile chiaro 2 - Color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Stile chiaro 2 - Color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5" autoAdjust="0"/>
    <p:restoredTop sz="49129" autoAdjust="0"/>
  </p:normalViewPr>
  <p:slideViewPr>
    <p:cSldViewPr snapToGrid="0">
      <p:cViewPr varScale="1">
        <p:scale>
          <a:sx n="49" d="100"/>
          <a:sy n="49" d="100"/>
        </p:scale>
        <p:origin x="1987" y="3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70" d="100"/>
          <a:sy n="70" d="100"/>
        </p:scale>
        <p:origin x="3058" y="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74E476ED-8B1B-93D2-FDAD-34FB814E5498}"/>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D10F7388-EA89-B5EF-E798-87105D646B21}"/>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795D1A36-52AD-4686-B723-74E30B379918}" type="datetimeFigureOut">
              <a:rPr lang="it-IT" smtClean="0"/>
              <a:t>19/03/2023</a:t>
            </a:fld>
            <a:endParaRPr lang="it-IT"/>
          </a:p>
        </p:txBody>
      </p:sp>
      <p:sp>
        <p:nvSpPr>
          <p:cNvPr id="4" name="Segnaposto piè di pagina 3">
            <a:extLst>
              <a:ext uri="{FF2B5EF4-FFF2-40B4-BE49-F238E27FC236}">
                <a16:creationId xmlns:a16="http://schemas.microsoft.com/office/drawing/2014/main" id="{58B85F31-82E5-FED0-9A6E-E790324775D1}"/>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F5010F72-137B-4E30-6286-D1A2D3E7F303}"/>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4653D3D8-6C61-4145-84F4-8D6CD9533F54}" type="slidenum">
              <a:rPr lang="it-IT" smtClean="0"/>
              <a:t>‹N›</a:t>
            </a:fld>
            <a:endParaRPr lang="it-IT"/>
          </a:p>
        </p:txBody>
      </p:sp>
    </p:spTree>
    <p:extLst>
      <p:ext uri="{BB962C8B-B14F-4D97-AF65-F5344CB8AC3E}">
        <p14:creationId xmlns:p14="http://schemas.microsoft.com/office/powerpoint/2010/main" val="2609905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58209B47-28F4-4AE7-92BB-391813F7D037}" type="datetimeFigureOut">
              <a:rPr lang="it-IT" smtClean="0"/>
              <a:t>19/03/2023</a:t>
            </a:fld>
            <a:endParaRPr lang="it-IT"/>
          </a:p>
        </p:txBody>
      </p:sp>
      <p:sp>
        <p:nvSpPr>
          <p:cNvPr id="4" name="Segnaposto immagine diapositiva 3"/>
          <p:cNvSpPr>
            <a:spLocks noGrp="1" noRot="1" noChangeAspect="1"/>
          </p:cNvSpPr>
          <p:nvPr>
            <p:ph type="sldImg" idx="2"/>
          </p:nvPr>
        </p:nvSpPr>
        <p:spPr>
          <a:xfrm>
            <a:off x="422275" y="669923"/>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422275" y="4109357"/>
            <a:ext cx="5953125" cy="5241471"/>
          </a:xfrm>
          <a:prstGeom prst="rect">
            <a:avLst/>
          </a:prstGeom>
        </p:spPr>
        <p:txBody>
          <a:bodyPr vert="horz" lIns="91440" tIns="45720" rIns="91440" bIns="45720" rtlCol="0"/>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piè di pa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7807783-2CAD-43CC-8F23-E36D80576BEF}" type="slidenum">
              <a:rPr lang="it-IT" smtClean="0"/>
              <a:t>‹N›</a:t>
            </a:fld>
            <a:endParaRPr lang="it-IT"/>
          </a:p>
        </p:txBody>
      </p:sp>
    </p:spTree>
    <p:extLst>
      <p:ext uri="{BB962C8B-B14F-4D97-AF65-F5344CB8AC3E}">
        <p14:creationId xmlns:p14="http://schemas.microsoft.com/office/powerpoint/2010/main" val="428640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Corpo)"/>
        <a:ea typeface="+mn-ea"/>
        <a:cs typeface="+mn-cs"/>
      </a:defRPr>
    </a:lvl1pPr>
    <a:lvl2pPr marL="457200" algn="l" defTabSz="914400" rtl="0" eaLnBrk="1" latinLnBrk="0" hangingPunct="1">
      <a:defRPr sz="1200" kern="1200">
        <a:solidFill>
          <a:schemeClr val="tx1"/>
        </a:solidFill>
        <a:latin typeface="Calibri (Corpo)"/>
        <a:ea typeface="+mn-ea"/>
        <a:cs typeface="+mn-cs"/>
      </a:defRPr>
    </a:lvl2pPr>
    <a:lvl3pPr marL="914400" algn="l" defTabSz="914400" rtl="0" eaLnBrk="1" latinLnBrk="0" hangingPunct="1">
      <a:defRPr sz="1200" kern="1200">
        <a:solidFill>
          <a:schemeClr val="tx1"/>
        </a:solidFill>
        <a:latin typeface="Calibri (Corpo)"/>
        <a:ea typeface="+mn-ea"/>
        <a:cs typeface="+mn-cs"/>
      </a:defRPr>
    </a:lvl3pPr>
    <a:lvl4pPr marL="1371600" algn="l" defTabSz="914400" rtl="0" eaLnBrk="1" latinLnBrk="0" hangingPunct="1">
      <a:defRPr sz="1200" kern="1200">
        <a:solidFill>
          <a:schemeClr val="tx1"/>
        </a:solidFill>
        <a:latin typeface="Calibri (Corpo)"/>
        <a:ea typeface="+mn-ea"/>
        <a:cs typeface="+mn-cs"/>
      </a:defRPr>
    </a:lvl4pPr>
    <a:lvl5pPr marL="1828800" algn="l" defTabSz="914400" rtl="0" eaLnBrk="1" latinLnBrk="0" hangingPunct="1">
      <a:defRPr sz="1200" kern="1200">
        <a:solidFill>
          <a:schemeClr val="tx1"/>
        </a:solidFill>
        <a:latin typeface="Calibri (Corpo)"/>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163513"/>
            <a:ext cx="5210175" cy="2930525"/>
          </a:xfrm>
        </p:spPr>
      </p:sp>
      <p:sp>
        <p:nvSpPr>
          <p:cNvPr id="4" name="Segnaposto numero diapositiva 3"/>
          <p:cNvSpPr>
            <a:spLocks noGrp="1"/>
          </p:cNvSpPr>
          <p:nvPr>
            <p:ph type="sldNum" sz="quarter" idx="5"/>
          </p:nvPr>
        </p:nvSpPr>
        <p:spPr>
          <a:xfrm>
            <a:off x="3855886" y="9430091"/>
            <a:ext cx="2945659" cy="498134"/>
          </a:xfrm>
        </p:spPr>
        <p:txBody>
          <a:bodyPr/>
          <a:lstStyle/>
          <a:p>
            <a:fld id="{52B4EE4C-C174-4BBF-AF41-F51F562DD30A}" type="slidenum">
              <a:rPr lang="it-IT" smtClean="0"/>
              <a:t>1</a:t>
            </a:fld>
            <a:endParaRPr lang="it-IT"/>
          </a:p>
        </p:txBody>
      </p:sp>
    </p:spTree>
    <p:extLst>
      <p:ext uri="{BB962C8B-B14F-4D97-AF65-F5344CB8AC3E}">
        <p14:creationId xmlns:p14="http://schemas.microsoft.com/office/powerpoint/2010/main" val="12533219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681163" y="179388"/>
            <a:ext cx="3340100" cy="1878012"/>
          </a:xfrm>
        </p:spPr>
      </p:sp>
      <p:sp>
        <p:nvSpPr>
          <p:cNvPr id="3" name="Segnaposto note 2"/>
          <p:cNvSpPr>
            <a:spLocks noGrp="1"/>
          </p:cNvSpPr>
          <p:nvPr>
            <p:ph type="body" idx="1"/>
          </p:nvPr>
        </p:nvSpPr>
        <p:spPr>
          <a:xfrm>
            <a:off x="422275" y="2220687"/>
            <a:ext cx="5953125" cy="7130142"/>
          </a:xfrm>
        </p:spPr>
        <p:txBody>
          <a:bodyPr/>
          <a:lstStyle/>
          <a:p>
            <a:pPr marL="342900" indent="-342900" eaLnBrk="1" hangingPunct="1">
              <a:spcAft>
                <a:spcPts val="600"/>
              </a:spcAft>
              <a:buFont typeface="Arial" panose="020B0604020202020204" pitchFamily="34" charset="0"/>
              <a:buChar char="•"/>
            </a:pPr>
            <a:r>
              <a:rPr lang="it-IT" dirty="0">
                <a:latin typeface="+mn-lt"/>
                <a:ea typeface="Verdana" panose="020B0604030504040204" pitchFamily="34" charset="0"/>
              </a:rPr>
              <a:t>Utile: NO. Legame non significativo. Tale variabile non è una determinante.</a:t>
            </a:r>
          </a:p>
          <a:p>
            <a:pPr marL="342900" indent="-342900" eaLnBrk="1" hangingPunct="1">
              <a:spcAft>
                <a:spcPts val="600"/>
              </a:spcAft>
              <a:buFont typeface="Arial" panose="020B0604020202020204" pitchFamily="34" charset="0"/>
              <a:buChar char="•"/>
            </a:pPr>
            <a:r>
              <a:rPr lang="it-IT" dirty="0">
                <a:latin typeface="+mn-lt"/>
                <a:ea typeface="Verdana" panose="020B0604030504040204" pitchFamily="34" charset="0"/>
              </a:rPr>
              <a:t>ROE (+). le banche caratterizzati da più elevati livelli di redditività sono anche quelle che presentano un livello di efficienza più elevato. Il ROE può essere considerato un driver.</a:t>
            </a:r>
          </a:p>
          <a:p>
            <a:pPr marL="800100" lvl="1" indent="-342900" eaLnBrk="1" hangingPunct="1">
              <a:spcAft>
                <a:spcPts val="600"/>
              </a:spcAft>
              <a:buFont typeface="Arial" panose="020B0604020202020204" pitchFamily="34" charset="0"/>
              <a:buChar char="•"/>
            </a:pPr>
            <a:r>
              <a:rPr lang="it-IT" dirty="0">
                <a:latin typeface="+mn-lt"/>
                <a:ea typeface="Verdana" panose="020B0604030504040204" pitchFamily="34" charset="0"/>
              </a:rPr>
              <a:t>L’impatto positivo della redditività sull’efficienza bancaria è più forte nel caso del sistema cooperativo; ciò significa che per le banche cooperative un aumento della redditività del capitale proprio può generare un beneficio in termini di efficienza nettamente superiore rispetto al caso delle banche commerciali. </a:t>
            </a:r>
          </a:p>
          <a:p>
            <a:pPr marL="800100" lvl="1" indent="-342900" eaLnBrk="1" hangingPunct="1">
              <a:spcAft>
                <a:spcPts val="600"/>
              </a:spcAft>
              <a:buFont typeface="Arial" panose="020B0604020202020204" pitchFamily="34" charset="0"/>
              <a:buChar char="•"/>
            </a:pPr>
            <a:r>
              <a:rPr lang="it-IT" dirty="0">
                <a:latin typeface="+mn-lt"/>
                <a:ea typeface="Verdana" panose="020B0604030504040204" pitchFamily="34" charset="0"/>
              </a:rPr>
              <a:t>Questo deve essere interpretato come uno stimolo per i manager delle banche di credito cooperativo ad agire su questa leva al fine di migliorare il proprio livello di efficienza.</a:t>
            </a:r>
          </a:p>
          <a:p>
            <a:pPr marL="342900" indent="-342900" eaLnBrk="1" hangingPunct="1">
              <a:spcAft>
                <a:spcPts val="600"/>
              </a:spcAft>
              <a:buFont typeface="Arial" panose="020B0604020202020204" pitchFamily="34" charset="0"/>
              <a:buChar char="•"/>
            </a:pPr>
            <a:r>
              <a:rPr lang="it-IT" dirty="0">
                <a:latin typeface="+mn-lt"/>
                <a:ea typeface="Verdana" panose="020B0604030504040204" pitchFamily="34" charset="0"/>
              </a:rPr>
              <a:t>Modello di business:</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Prestiti (+)</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Titoli (-)</a:t>
            </a:r>
          </a:p>
          <a:p>
            <a:pPr marL="1257300" lvl="2" indent="-342900">
              <a:spcAft>
                <a:spcPts val="600"/>
              </a:spcAft>
              <a:buFont typeface="Arial" panose="020B0604020202020204" pitchFamily="34" charset="0"/>
              <a:buChar char="•"/>
            </a:pPr>
            <a:r>
              <a:rPr lang="it-IT" dirty="0">
                <a:latin typeface="+mn-lt"/>
                <a:ea typeface="Verdana" panose="020B0604030504040204" pitchFamily="34" charset="0"/>
              </a:rPr>
              <a:t>Il ruolo di banca tradizionale è un driver importante che funge anche da sostegno all’economia.</a:t>
            </a:r>
          </a:p>
          <a:p>
            <a:pPr marL="342900" indent="-342900">
              <a:spcAft>
                <a:spcPts val="600"/>
              </a:spcAft>
              <a:buFont typeface="Arial" panose="020B0604020202020204" pitchFamily="34" charset="0"/>
              <a:buChar char="•"/>
            </a:pPr>
            <a:r>
              <a:rPr lang="it-IT" dirty="0">
                <a:latin typeface="+mn-lt"/>
                <a:ea typeface="Verdana" panose="020B0604030504040204" pitchFamily="34" charset="0"/>
              </a:rPr>
              <a:t>Capitalizzazione (+). Il capitale regolamentare svolge un ruolo fondamentale ai fini della stabilità del sistema. </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Nonostante il capitale accantonato venga spesso percepito come un pesante costo imposto dalla regolamentazione, i dati mostrano che una buona dotazione patrimoniale genera un impatto positivo sul grado di efficienza di costo.</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L’intensità della relazione tra il Tier1 Ratio e il livello di efficienza è più forte </a:t>
            </a:r>
            <a:r>
              <a:rPr lang="it-IT" dirty="0">
                <a:effectLst/>
                <a:latin typeface="+mn-lt"/>
                <a:ea typeface="Calibri" panose="020F0502020204030204" pitchFamily="34" charset="0"/>
              </a:rPr>
              <a:t>e quindi capace di produrre un beneficio nettamente superiore per le banche cooperative rispetto alle banche commerciali.</a:t>
            </a:r>
            <a:endParaRPr lang="it-IT" dirty="0">
              <a:latin typeface="+mn-lt"/>
              <a:ea typeface="Verdana" panose="020B0604030504040204" pitchFamily="34" charset="0"/>
            </a:endParaRPr>
          </a:p>
          <a:p>
            <a:pPr marL="342900" indent="-342900">
              <a:spcAft>
                <a:spcPts val="600"/>
              </a:spcAft>
              <a:buFont typeface="Arial" panose="020B0604020202020204" pitchFamily="34" charset="0"/>
              <a:buChar char="•"/>
            </a:pPr>
            <a:r>
              <a:rPr lang="it-IT" dirty="0">
                <a:latin typeface="+mn-lt"/>
                <a:ea typeface="Verdana" panose="020B0604030504040204" pitchFamily="34" charset="0"/>
              </a:rPr>
              <a:t>Cost-to-</a:t>
            </a:r>
            <a:r>
              <a:rPr lang="it-IT" dirty="0" err="1">
                <a:latin typeface="+mn-lt"/>
                <a:ea typeface="Verdana" panose="020B0604030504040204" pitchFamily="34" charset="0"/>
              </a:rPr>
              <a:t>income</a:t>
            </a:r>
            <a:r>
              <a:rPr lang="it-IT" dirty="0">
                <a:latin typeface="+mn-lt"/>
                <a:ea typeface="Verdana" panose="020B0604030504040204" pitchFamily="34" charset="0"/>
              </a:rPr>
              <a:t> (-)</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Ciò significa che le banche che riescono ad adottare valide strategie di contenimento dei costi riescono a beneficiare di un aumento del livello di efficienza. </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Anche in questo caso la capacità di contenere i costi operativi diventa un’importante leva nelle mani dei manager delle banche.</a:t>
            </a:r>
          </a:p>
          <a:p>
            <a:pPr marL="800100" lvl="1" indent="-342900">
              <a:spcAft>
                <a:spcPts val="600"/>
              </a:spcAft>
              <a:buFont typeface="Arial" panose="020B0604020202020204" pitchFamily="34" charset="0"/>
              <a:buChar char="•"/>
            </a:pPr>
            <a:r>
              <a:rPr lang="it-IT" dirty="0">
                <a:latin typeface="+mn-lt"/>
                <a:ea typeface="Verdana" panose="020B0604030504040204" pitchFamily="34" charset="0"/>
              </a:rPr>
              <a:t>I dati evidenziano un maggior vantaggio per le banche di credito cooperativo.</a:t>
            </a:r>
          </a:p>
          <a:p>
            <a:pPr marL="342900" indent="-342900">
              <a:spcAft>
                <a:spcPts val="600"/>
              </a:spcAft>
              <a:buFont typeface="Arial" panose="020B0604020202020204" pitchFamily="34" charset="0"/>
              <a:buChar char="•"/>
            </a:pPr>
            <a:r>
              <a:rPr lang="it-IT" dirty="0">
                <a:latin typeface="+mn-lt"/>
                <a:ea typeface="Verdana" panose="020B0604030504040204" pitchFamily="34" charset="0"/>
              </a:rPr>
              <a:t>Liquidità: dipende</a:t>
            </a:r>
          </a:p>
        </p:txBody>
      </p:sp>
      <p:sp>
        <p:nvSpPr>
          <p:cNvPr id="4" name="Segnaposto numero diapositiva 3"/>
          <p:cNvSpPr>
            <a:spLocks noGrp="1"/>
          </p:cNvSpPr>
          <p:nvPr>
            <p:ph type="sldNum" sz="quarter" idx="5"/>
          </p:nvPr>
        </p:nvSpPr>
        <p:spPr/>
        <p:txBody>
          <a:bodyPr/>
          <a:lstStyle/>
          <a:p>
            <a:fld id="{52B4EE4C-C174-4BBF-AF41-F51F562DD30A}" type="slidenum">
              <a:rPr lang="it-IT" smtClean="0"/>
              <a:t>10</a:t>
            </a:fld>
            <a:endParaRPr lang="it-IT"/>
          </a:p>
        </p:txBody>
      </p:sp>
    </p:spTree>
    <p:extLst>
      <p:ext uri="{BB962C8B-B14F-4D97-AF65-F5344CB8AC3E}">
        <p14:creationId xmlns:p14="http://schemas.microsoft.com/office/powerpoint/2010/main" val="3970568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296863"/>
            <a:ext cx="6477000" cy="3643312"/>
          </a:xfrm>
        </p:spPr>
      </p:sp>
      <p:sp>
        <p:nvSpPr>
          <p:cNvPr id="3" name="Segnaposto note 2"/>
          <p:cNvSpPr>
            <a:spLocks noGrp="1"/>
          </p:cNvSpPr>
          <p:nvPr>
            <p:ph type="body" idx="1"/>
          </p:nvPr>
        </p:nvSpPr>
        <p:spPr/>
        <p:txBody>
          <a:bodyPr/>
          <a:lstStyle/>
          <a:p>
            <a:r>
              <a:rPr lang="it-IT" dirty="0"/>
              <a:t>Il ruolo della liquidità nella gestione della banca è da sempre controverso e anche la letteratura propone diverse interpretazioni. </a:t>
            </a:r>
          </a:p>
          <a:p>
            <a:pPr lvl="1"/>
            <a:r>
              <a:rPr lang="it-IT" dirty="0"/>
              <a:t>In alcuni casi mantenere un elevato livello di risorse liquide prontamente disponibili può rappresentare un vantaggio, soprattutto in situazioni di carenza di liquidità nel sistema; </a:t>
            </a:r>
          </a:p>
          <a:p>
            <a:pPr lvl="1"/>
            <a:r>
              <a:rPr lang="it-IT" dirty="0"/>
              <a:t>di converso, in altri casi, un’eccessiva quantità di risorse liquide ha generato un impatto negativo sui risultati della gestione bancaria perché di fatto ha rappresentato un costo opportunità.</a:t>
            </a:r>
          </a:p>
          <a:p>
            <a:endParaRPr lang="it-IT" dirty="0"/>
          </a:p>
          <a:p>
            <a:r>
              <a:rPr lang="it-IT" dirty="0"/>
              <a:t>Va però al riguardo segnalato che l’analisi è stata condotta non potendo tenere conto di quanto avvenuto nell’anno 2022 durante il quale gli incrementi dei tassi di interesse di riferimento e le modifiche delle condizioni dei finanziamenti TLTRO hanno portato ad un loro accelerato rimborso da parte delle banche facendo, di conseguenza, della liquidità – tipica delle banche di credito cooperativo – un asset assolutamente prezioso.</a:t>
            </a:r>
          </a:p>
        </p:txBody>
      </p:sp>
      <p:sp>
        <p:nvSpPr>
          <p:cNvPr id="4" name="Segnaposto numero diapositiva 3"/>
          <p:cNvSpPr>
            <a:spLocks noGrp="1"/>
          </p:cNvSpPr>
          <p:nvPr>
            <p:ph type="sldNum" sz="quarter" idx="5"/>
          </p:nvPr>
        </p:nvSpPr>
        <p:spPr/>
        <p:txBody>
          <a:bodyPr/>
          <a:lstStyle/>
          <a:p>
            <a:fld id="{52B4EE4C-C174-4BBF-AF41-F51F562DD30A}" type="slidenum">
              <a:rPr lang="it-IT" smtClean="0"/>
              <a:t>11</a:t>
            </a:fld>
            <a:endParaRPr lang="it-IT"/>
          </a:p>
        </p:txBody>
      </p:sp>
    </p:spTree>
    <p:extLst>
      <p:ext uri="{BB962C8B-B14F-4D97-AF65-F5344CB8AC3E}">
        <p14:creationId xmlns:p14="http://schemas.microsoft.com/office/powerpoint/2010/main" val="3721548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1349375"/>
            <a:ext cx="6477000" cy="3643313"/>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2B4EE4C-C174-4BBF-AF41-F51F562DD30A}" type="slidenum">
              <a:rPr lang="it-IT" smtClean="0"/>
              <a:t>12</a:t>
            </a:fld>
            <a:endParaRPr lang="it-IT"/>
          </a:p>
        </p:txBody>
      </p:sp>
    </p:spTree>
    <p:extLst>
      <p:ext uri="{BB962C8B-B14F-4D97-AF65-F5344CB8AC3E}">
        <p14:creationId xmlns:p14="http://schemas.microsoft.com/office/powerpoint/2010/main" val="3158222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943100" y="3336925"/>
            <a:ext cx="4646613" cy="2613025"/>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2B4EE4C-C174-4BBF-AF41-F51F562DD30A}" type="slidenum">
              <a:rPr lang="it-IT" smtClean="0"/>
              <a:t>2</a:t>
            </a:fld>
            <a:endParaRPr lang="it-IT"/>
          </a:p>
        </p:txBody>
      </p:sp>
    </p:spTree>
    <p:extLst>
      <p:ext uri="{BB962C8B-B14F-4D97-AF65-F5344CB8AC3E}">
        <p14:creationId xmlns:p14="http://schemas.microsoft.com/office/powerpoint/2010/main" val="2211283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6215063"/>
            <a:ext cx="5886450" cy="3311525"/>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2B4EE4C-C174-4BBF-AF41-F51F562DD30A}" type="slidenum">
              <a:rPr lang="it-IT" smtClean="0"/>
              <a:t>3</a:t>
            </a:fld>
            <a:endParaRPr lang="it-IT"/>
          </a:p>
        </p:txBody>
      </p:sp>
    </p:spTree>
    <p:extLst>
      <p:ext uri="{BB962C8B-B14F-4D97-AF65-F5344CB8AC3E}">
        <p14:creationId xmlns:p14="http://schemas.microsoft.com/office/powerpoint/2010/main" val="344896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233363"/>
            <a:ext cx="6477000" cy="3643312"/>
          </a:xfrm>
        </p:spPr>
      </p:sp>
      <p:sp>
        <p:nvSpPr>
          <p:cNvPr id="3" name="Segnaposto note 2"/>
          <p:cNvSpPr>
            <a:spLocks noGrp="1"/>
          </p:cNvSpPr>
          <p:nvPr>
            <p:ph type="body" idx="1"/>
          </p:nvPr>
        </p:nvSpPr>
        <p:spPr/>
        <p:txBody>
          <a:bodyPr/>
          <a:lstStyle/>
          <a:p>
            <a:pPr marL="285750" indent="-285750">
              <a:buFont typeface="Arial" panose="020B0604020202020204" pitchFamily="34" charset="0"/>
              <a:buChar char="•"/>
            </a:pPr>
            <a:r>
              <a:rPr lang="it-IT" sz="1200" dirty="0">
                <a:effectLst/>
                <a:latin typeface="+mn-lt"/>
                <a:ea typeface="Calibri" panose="020F0502020204030204" pitchFamily="34" charset="0"/>
              </a:rPr>
              <a:t>La “frontiera di costo” è la funzione che permette di individuare il costo minimo associato alla produzione di una quantità predefinita di output, mediante l’impiego di un mix ottimale di fattori produttivi</a:t>
            </a:r>
          </a:p>
          <a:p>
            <a:pPr marL="285750" indent="-285750">
              <a:buFont typeface="Arial" panose="020B0604020202020204" pitchFamily="34" charset="0"/>
              <a:buChar char="•"/>
            </a:pPr>
            <a:r>
              <a:rPr lang="it-IT" sz="1200" dirty="0">
                <a:latin typeface="+mn-lt"/>
              </a:rPr>
              <a:t>L’inefficienza di ciascun soggetto dipende dalla differenza tra i costi aziendali effettivamente sostenuti e i costi che un soggetto best-practice si troverebbe ad affrontare per produrre la medesima quantità di output</a:t>
            </a:r>
          </a:p>
          <a:p>
            <a:pPr marL="285750" indent="-285750">
              <a:buFont typeface="Arial" panose="020B0604020202020204" pitchFamily="34" charset="0"/>
              <a:buChar char="•"/>
            </a:pPr>
            <a:r>
              <a:rPr lang="it-IT" sz="1200" dirty="0">
                <a:latin typeface="+mn-lt"/>
              </a:rPr>
              <a:t>I modelli non parametrici non ammettono l’errore. Per tale motivo abbiamo scelto un modello parametrico (abbastanza flessibile).</a:t>
            </a:r>
          </a:p>
          <a:p>
            <a:pPr marL="285750" indent="-285750">
              <a:buFont typeface="Arial" panose="020B0604020202020204" pitchFamily="34" charset="0"/>
              <a:buChar char="•"/>
            </a:pPr>
            <a:r>
              <a:rPr lang="it-IT" sz="1200" dirty="0">
                <a:latin typeface="+mn-lt"/>
              </a:rPr>
              <a:t>I costi totali sostenuti da ciascun intermediario dipendono dalla quantità di output prodotto e naturalmente dalla quantità di input (e loro prezzi) introdotti nel processo produttivo.</a:t>
            </a:r>
          </a:p>
        </p:txBody>
      </p:sp>
      <p:sp>
        <p:nvSpPr>
          <p:cNvPr id="4" name="Segnaposto numero diapositiva 3"/>
          <p:cNvSpPr>
            <a:spLocks noGrp="1"/>
          </p:cNvSpPr>
          <p:nvPr>
            <p:ph type="sldNum" sz="quarter" idx="5"/>
          </p:nvPr>
        </p:nvSpPr>
        <p:spPr/>
        <p:txBody>
          <a:bodyPr/>
          <a:lstStyle/>
          <a:p>
            <a:fld id="{52B4EE4C-C174-4BBF-AF41-F51F562DD30A}" type="slidenum">
              <a:rPr lang="it-IT" smtClean="0"/>
              <a:t>4</a:t>
            </a:fld>
            <a:endParaRPr lang="it-IT"/>
          </a:p>
        </p:txBody>
      </p:sp>
    </p:spTree>
    <p:extLst>
      <p:ext uri="{BB962C8B-B14F-4D97-AF65-F5344CB8AC3E}">
        <p14:creationId xmlns:p14="http://schemas.microsoft.com/office/powerpoint/2010/main" val="64591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276225"/>
            <a:ext cx="6477000" cy="3643313"/>
          </a:xfrm>
        </p:spPr>
      </p:sp>
      <p:sp>
        <p:nvSpPr>
          <p:cNvPr id="3" name="Segnaposto note 2"/>
          <p:cNvSpPr>
            <a:spLocks noGrp="1"/>
          </p:cNvSpPr>
          <p:nvPr>
            <p:ph type="body" idx="1"/>
          </p:nvPr>
        </p:nvSpPr>
        <p:spPr/>
        <p:txBody>
          <a:bodyPr/>
          <a:lstStyle/>
          <a:p>
            <a:pPr marL="171450" indent="-171450">
              <a:buFont typeface="Arial" panose="020B0604020202020204" pitchFamily="34" charset="0"/>
              <a:buChar char="•"/>
            </a:pPr>
            <a:r>
              <a:rPr lang="it-IT" dirty="0"/>
              <a:t>Altri approcci vedono i depositi come un prodotto (output) che la banca offre alla clientela. Ma la maggior parte della letteratura utilizza </a:t>
            </a:r>
            <a:r>
              <a:rPr lang="it-IT" dirty="0" err="1"/>
              <a:t>intermediation</a:t>
            </a:r>
            <a:r>
              <a:rPr lang="it-IT" dirty="0"/>
              <a:t> </a:t>
            </a:r>
            <a:r>
              <a:rPr lang="it-IT" dirty="0" err="1"/>
              <a:t>approach</a:t>
            </a:r>
            <a:r>
              <a:rPr lang="it-IT" dirty="0"/>
              <a:t>.</a:t>
            </a:r>
          </a:p>
        </p:txBody>
      </p:sp>
      <p:sp>
        <p:nvSpPr>
          <p:cNvPr id="4" name="Segnaposto numero diapositiva 3"/>
          <p:cNvSpPr>
            <a:spLocks noGrp="1"/>
          </p:cNvSpPr>
          <p:nvPr>
            <p:ph type="sldNum" sz="quarter" idx="5"/>
          </p:nvPr>
        </p:nvSpPr>
        <p:spPr/>
        <p:txBody>
          <a:bodyPr/>
          <a:lstStyle/>
          <a:p>
            <a:fld id="{52B4EE4C-C174-4BBF-AF41-F51F562DD30A}" type="slidenum">
              <a:rPr lang="it-IT" smtClean="0"/>
              <a:t>5</a:t>
            </a:fld>
            <a:endParaRPr lang="it-IT"/>
          </a:p>
        </p:txBody>
      </p:sp>
    </p:spTree>
    <p:extLst>
      <p:ext uri="{BB962C8B-B14F-4D97-AF65-F5344CB8AC3E}">
        <p14:creationId xmlns:p14="http://schemas.microsoft.com/office/powerpoint/2010/main" val="2847476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292100"/>
            <a:ext cx="6477000" cy="3643313"/>
          </a:xfrm>
        </p:spPr>
      </p:sp>
      <p:sp>
        <p:nvSpPr>
          <p:cNvPr id="3" name="Segnaposto note 2"/>
          <p:cNvSpPr>
            <a:spLocks noGrp="1"/>
          </p:cNvSpPr>
          <p:nvPr>
            <p:ph type="body" idx="1"/>
          </p:nvPr>
        </p:nvSpPr>
        <p:spPr/>
        <p:txBody>
          <a:bodyPr/>
          <a:lstStyle/>
          <a:p>
            <a:pPr marL="171450" indent="-171450">
              <a:buFont typeface="Arial" panose="020B0604020202020204" pitchFamily="34" charset="0"/>
              <a:buChar char="•"/>
            </a:pPr>
            <a:r>
              <a:rPr lang="it-IT" dirty="0"/>
              <a:t>La distribuzione territoriale vede 167 banche localizzate nelle regioni del Nord, 65 banche localizzate nelle regioni del Centro e 78 banche localizzate nelle regioni del Sud e isole.</a:t>
            </a:r>
          </a:p>
          <a:p>
            <a:pPr marL="171450" indent="-171450">
              <a:buFont typeface="Arial" panose="020B0604020202020204" pitchFamily="34" charset="0"/>
              <a:buChar char="•"/>
            </a:pPr>
            <a:r>
              <a:rPr lang="it-IT" dirty="0"/>
              <a:t>Dataset non bilanciato per ovvi motivi legati alla trasformazione della fisionomia del sistema da sempre in atto (e in parte ai dati mancanti).</a:t>
            </a:r>
          </a:p>
          <a:p>
            <a:pPr marL="171450" indent="-171450">
              <a:buFont typeface="Arial" panose="020B0604020202020204" pitchFamily="34" charset="0"/>
              <a:buChar char="•"/>
            </a:pPr>
            <a:endParaRPr lang="it-IT" dirty="0"/>
          </a:p>
        </p:txBody>
      </p:sp>
      <p:sp>
        <p:nvSpPr>
          <p:cNvPr id="4" name="Segnaposto numero diapositiva 3"/>
          <p:cNvSpPr>
            <a:spLocks noGrp="1"/>
          </p:cNvSpPr>
          <p:nvPr>
            <p:ph type="sldNum" sz="quarter" idx="5"/>
          </p:nvPr>
        </p:nvSpPr>
        <p:spPr/>
        <p:txBody>
          <a:bodyPr/>
          <a:lstStyle/>
          <a:p>
            <a:fld id="{52B4EE4C-C174-4BBF-AF41-F51F562DD30A}" type="slidenum">
              <a:rPr lang="it-IT" smtClean="0"/>
              <a:t>6</a:t>
            </a:fld>
            <a:endParaRPr lang="it-IT"/>
          </a:p>
        </p:txBody>
      </p:sp>
    </p:spTree>
    <p:extLst>
      <p:ext uri="{BB962C8B-B14F-4D97-AF65-F5344CB8AC3E}">
        <p14:creationId xmlns:p14="http://schemas.microsoft.com/office/powerpoint/2010/main" val="1909267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355600"/>
            <a:ext cx="6477000" cy="3643313"/>
          </a:xfrm>
        </p:spPr>
      </p:sp>
      <p:sp>
        <p:nvSpPr>
          <p:cNvPr id="3" name="Segnaposto note 2"/>
          <p:cNvSpPr>
            <a:spLocks noGrp="1"/>
          </p:cNvSpPr>
          <p:nvPr>
            <p:ph type="body" idx="1"/>
          </p:nvPr>
        </p:nvSpPr>
        <p:spPr/>
        <p:txBody>
          <a:bodyPr/>
          <a:lstStyle/>
          <a:p>
            <a:pPr marL="171450" indent="-171450">
              <a:buFont typeface="Arial" panose="020B0604020202020204" pitchFamily="34" charset="0"/>
              <a:buChar char="•"/>
            </a:pPr>
            <a:r>
              <a:rPr lang="it-IT" dirty="0"/>
              <a:t>L’analisi dei risultati ottenuti dopo la stima della funzione </a:t>
            </a:r>
            <a:r>
              <a:rPr lang="it-IT" dirty="0" err="1"/>
              <a:t>translogaritmica</a:t>
            </a:r>
            <a:r>
              <a:rPr lang="it-IT" dirty="0"/>
              <a:t> conferma che la maggior parte della differenza è riconducibile a </a:t>
            </a:r>
            <a:r>
              <a:rPr lang="it-IT" b="1" dirty="0"/>
              <a:t>inefficienza</a:t>
            </a:r>
            <a:r>
              <a:rPr lang="it-IT" dirty="0"/>
              <a:t> del processo produttivo (e non a fattori esogeni-casuali).</a:t>
            </a:r>
          </a:p>
          <a:p>
            <a:pPr marL="171450" indent="-171450">
              <a:buFont typeface="Arial" panose="020B0604020202020204" pitchFamily="34" charset="0"/>
              <a:buChar char="•"/>
            </a:pPr>
            <a:r>
              <a:rPr lang="it-IT" dirty="0"/>
              <a:t>I risultati confermano che tali inefficienze sono progressivamente </a:t>
            </a:r>
            <a:r>
              <a:rPr lang="it-IT" b="1" dirty="0"/>
              <a:t>diminuite</a:t>
            </a:r>
            <a:r>
              <a:rPr lang="it-IT" dirty="0"/>
              <a:t> nel corso del periodo analizzato mettendo, di fatto, in luce la capacità dei manager di migliorare il processo di produzione.</a:t>
            </a:r>
          </a:p>
          <a:p>
            <a:pPr marL="171450" indent="-171450">
              <a:buFont typeface="Arial" panose="020B0604020202020204" pitchFamily="34" charset="0"/>
              <a:buChar char="•"/>
            </a:pPr>
            <a:r>
              <a:rPr lang="it-IT" dirty="0"/>
              <a:t>Osserviamo il grafico che si vede meglio.</a:t>
            </a:r>
          </a:p>
        </p:txBody>
      </p:sp>
      <p:sp>
        <p:nvSpPr>
          <p:cNvPr id="4" name="Segnaposto numero diapositiva 3"/>
          <p:cNvSpPr>
            <a:spLocks noGrp="1"/>
          </p:cNvSpPr>
          <p:nvPr>
            <p:ph type="sldNum" sz="quarter" idx="5"/>
          </p:nvPr>
        </p:nvSpPr>
        <p:spPr/>
        <p:txBody>
          <a:bodyPr/>
          <a:lstStyle/>
          <a:p>
            <a:fld id="{52B4EE4C-C174-4BBF-AF41-F51F562DD30A}" type="slidenum">
              <a:rPr lang="it-IT" smtClean="0"/>
              <a:t>7</a:t>
            </a:fld>
            <a:endParaRPr lang="it-IT"/>
          </a:p>
        </p:txBody>
      </p:sp>
    </p:spTree>
    <p:extLst>
      <p:ext uri="{BB962C8B-B14F-4D97-AF65-F5344CB8AC3E}">
        <p14:creationId xmlns:p14="http://schemas.microsoft.com/office/powerpoint/2010/main" val="327224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282575"/>
            <a:ext cx="6477000" cy="3643313"/>
          </a:xfrm>
        </p:spPr>
      </p:sp>
      <p:sp>
        <p:nvSpPr>
          <p:cNvPr id="3" name="Segnaposto note 2"/>
          <p:cNvSpPr>
            <a:spLocks noGrp="1"/>
          </p:cNvSpPr>
          <p:nvPr>
            <p:ph type="body" idx="1"/>
          </p:nvPr>
        </p:nvSpPr>
        <p:spPr/>
        <p:txBody>
          <a:bodyPr/>
          <a:lstStyle/>
          <a:p>
            <a:pPr marL="342900" indent="-342900" eaLnBrk="1" hangingPunct="1">
              <a:lnSpc>
                <a:spcPct val="114000"/>
              </a:lnSpc>
              <a:spcAft>
                <a:spcPts val="600"/>
              </a:spcAft>
              <a:buFont typeface="Arial" panose="020B0604020202020204" pitchFamily="34" charset="0"/>
              <a:buChar char="•"/>
            </a:pPr>
            <a:r>
              <a:rPr lang="it-IT" dirty="0">
                <a:latin typeface="+mn-lt"/>
                <a:ea typeface="Verdana" panose="020B0604030504040204" pitchFamily="34" charset="0"/>
              </a:rPr>
              <a:t>La maggior parte del gap tra ciascuna unità è la best-practice è ascrivibile a inefficienza del processo produttivo</a:t>
            </a:r>
          </a:p>
          <a:p>
            <a:pPr marL="342900" indent="-342900" eaLnBrk="1" hangingPunct="1">
              <a:lnSpc>
                <a:spcPct val="114000"/>
              </a:lnSpc>
              <a:spcAft>
                <a:spcPts val="600"/>
              </a:spcAft>
              <a:buFont typeface="Arial" panose="020B0604020202020204" pitchFamily="34" charset="0"/>
              <a:buChar char="•"/>
            </a:pPr>
            <a:r>
              <a:rPr lang="it-IT" dirty="0">
                <a:latin typeface="+mn-lt"/>
                <a:ea typeface="Verdana" panose="020B0604030504040204" pitchFamily="34" charset="0"/>
              </a:rPr>
              <a:t>Il livello di inefficienza diminuisce nel tempo (migliora il processo produttivo)</a:t>
            </a:r>
          </a:p>
          <a:p>
            <a:pPr marL="342900" indent="-342900" eaLnBrk="1" hangingPunct="1">
              <a:lnSpc>
                <a:spcPct val="114000"/>
              </a:lnSpc>
              <a:spcAft>
                <a:spcPts val="600"/>
              </a:spcAft>
              <a:buFont typeface="Arial" panose="020B0604020202020204" pitchFamily="34" charset="0"/>
              <a:buChar char="•"/>
            </a:pPr>
            <a:r>
              <a:rPr lang="it-IT" dirty="0">
                <a:latin typeface="+mn-lt"/>
                <a:ea typeface="Verdana" panose="020B0604030504040204" pitchFamily="34" charset="0"/>
              </a:rPr>
              <a:t>Banche commerciali e casse di risparmio mostrano un buon recupero: + 2%</a:t>
            </a:r>
          </a:p>
          <a:p>
            <a:pPr marL="342900" indent="-342900" eaLnBrk="1" hangingPunct="1">
              <a:lnSpc>
                <a:spcPct val="114000"/>
              </a:lnSpc>
              <a:spcAft>
                <a:spcPts val="600"/>
              </a:spcAft>
              <a:buFont typeface="Arial" panose="020B0604020202020204" pitchFamily="34" charset="0"/>
              <a:buChar char="•"/>
            </a:pPr>
            <a:r>
              <a:rPr lang="it-IT" dirty="0">
                <a:latin typeface="+mn-lt"/>
                <a:ea typeface="Verdana" panose="020B0604030504040204" pitchFamily="34" charset="0"/>
              </a:rPr>
              <a:t>Banche cooperative recuperano meno: +1% ma sono sempre più efficienti (+11%)</a:t>
            </a:r>
          </a:p>
          <a:p>
            <a:pPr marL="342900" indent="-342900" eaLnBrk="1" hangingPunct="1">
              <a:lnSpc>
                <a:spcPct val="114000"/>
              </a:lnSpc>
              <a:spcAft>
                <a:spcPts val="600"/>
              </a:spcAft>
              <a:buFont typeface="Arial" panose="020B0604020202020204" pitchFamily="34" charset="0"/>
              <a:buChar char="•"/>
            </a:pPr>
            <a:r>
              <a:rPr lang="it-IT" dirty="0">
                <a:latin typeface="+mn-lt"/>
                <a:ea typeface="Verdana" panose="020B0604030504040204" pitchFamily="34" charset="0"/>
              </a:rPr>
              <a:t>Risultato in linea con studi precedenti e probabilmente riconducibile a</a:t>
            </a:r>
          </a:p>
          <a:p>
            <a:pPr marL="800100" lvl="1" indent="-342900">
              <a:lnSpc>
                <a:spcPct val="114000"/>
              </a:lnSpc>
              <a:spcAft>
                <a:spcPts val="600"/>
              </a:spcAft>
              <a:buFont typeface="Arial" panose="020B0604020202020204" pitchFamily="34" charset="0"/>
              <a:buChar char="•"/>
            </a:pPr>
            <a:r>
              <a:rPr lang="it-IT" dirty="0">
                <a:latin typeface="+mn-lt"/>
                <a:ea typeface="Verdana" panose="020B0604030504040204" pitchFamily="34" charset="0"/>
              </a:rPr>
              <a:t>Elevata complessità organizzativa vs struttura più agile e flessibile</a:t>
            </a:r>
          </a:p>
          <a:p>
            <a:pPr marL="800100" lvl="1" indent="-342900">
              <a:lnSpc>
                <a:spcPct val="114000"/>
              </a:lnSpc>
              <a:spcAft>
                <a:spcPts val="600"/>
              </a:spcAft>
              <a:buFont typeface="Arial" panose="020B0604020202020204" pitchFamily="34" charset="0"/>
              <a:buChar char="•"/>
            </a:pPr>
            <a:r>
              <a:rPr lang="it-IT" dirty="0">
                <a:latin typeface="+mn-lt"/>
                <a:ea typeface="Verdana" panose="020B0604030504040204" pitchFamily="34" charset="0"/>
              </a:rPr>
              <a:t>Le banche grandi sono caratterizzate da una complessità organizzativa e gestionale particolarmente elevata che si ripercuote in un aumento dei costi più che proporzionale rispetto all’aumento della redditività</a:t>
            </a:r>
          </a:p>
          <a:p>
            <a:pPr marL="800100" lvl="1" indent="-342900">
              <a:lnSpc>
                <a:spcPct val="114000"/>
              </a:lnSpc>
              <a:spcAft>
                <a:spcPts val="600"/>
              </a:spcAft>
              <a:buFont typeface="Arial" panose="020B0604020202020204" pitchFamily="34" charset="0"/>
              <a:buChar char="•"/>
            </a:pPr>
            <a:r>
              <a:rPr lang="it-IT" dirty="0">
                <a:latin typeface="+mn-lt"/>
                <a:ea typeface="Verdana" panose="020B0604030504040204" pitchFamily="34" charset="0"/>
              </a:rPr>
              <a:t>L’agilità e la flessibilità che caratterizza la struttura organizzativa delle banche di piccole dimensioni genera un impatto positivo sui costi e dunque sull’efficienza complessiva.</a:t>
            </a:r>
          </a:p>
        </p:txBody>
      </p:sp>
      <p:sp>
        <p:nvSpPr>
          <p:cNvPr id="4" name="Segnaposto numero diapositiva 3"/>
          <p:cNvSpPr>
            <a:spLocks noGrp="1"/>
          </p:cNvSpPr>
          <p:nvPr>
            <p:ph type="sldNum" sz="quarter" idx="5"/>
          </p:nvPr>
        </p:nvSpPr>
        <p:spPr/>
        <p:txBody>
          <a:bodyPr/>
          <a:lstStyle/>
          <a:p>
            <a:fld id="{52B4EE4C-C174-4BBF-AF41-F51F562DD30A}" type="slidenum">
              <a:rPr lang="it-IT" smtClean="0"/>
              <a:t>8</a:t>
            </a:fld>
            <a:endParaRPr lang="it-IT"/>
          </a:p>
        </p:txBody>
      </p:sp>
    </p:spTree>
    <p:extLst>
      <p:ext uri="{BB962C8B-B14F-4D97-AF65-F5344CB8AC3E}">
        <p14:creationId xmlns:p14="http://schemas.microsoft.com/office/powerpoint/2010/main" val="1563752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12713" y="341313"/>
            <a:ext cx="6477000" cy="3643312"/>
          </a:xfrm>
        </p:spPr>
      </p:sp>
      <p:sp>
        <p:nvSpPr>
          <p:cNvPr id="3" name="Segnaposto note 2"/>
          <p:cNvSpPr>
            <a:spLocks noGrp="1"/>
          </p:cNvSpPr>
          <p:nvPr>
            <p:ph type="body" idx="1"/>
          </p:nvPr>
        </p:nvSpPr>
        <p:spPr/>
        <p:txBody>
          <a:bodyPr/>
          <a:lstStyle/>
          <a:p>
            <a:pPr marL="171450" indent="-171450">
              <a:buFont typeface="Arial" panose="020B0604020202020204" pitchFamily="34" charset="0"/>
              <a:buChar char="•"/>
            </a:pPr>
            <a:r>
              <a:rPr lang="it-IT" dirty="0"/>
              <a:t>In accordo con la letteratura scientifica si è scelto di studiare il ruolo di alcune variabili rappresentative della redditività, del modello di business, del livello di capitalizzazione, dell’efficienza operativa e del livello di liquidità.</a:t>
            </a:r>
          </a:p>
          <a:p>
            <a:pPr marL="171450" indent="-171450">
              <a:buFont typeface="Arial" panose="020B0604020202020204" pitchFamily="34" charset="0"/>
              <a:buChar char="•"/>
            </a:pPr>
            <a:r>
              <a:rPr lang="it-IT" dirty="0"/>
              <a:t>Per il modello di business vi sono molti modi per individuare quello specifico di ogni banca. Noi abbiamo adottato questo approccio suggerito più volte anche da enti sovranazionali quali la BIS.</a:t>
            </a:r>
          </a:p>
          <a:p>
            <a:pPr marL="171450" indent="-171450">
              <a:buFont typeface="Arial" panose="020B0604020202020204" pitchFamily="34" charset="0"/>
              <a:buChar char="•"/>
            </a:pPr>
            <a:r>
              <a:rPr lang="it-IT" dirty="0"/>
              <a:t>Tutte le variabili sono state standardizzate al fine di eliminare possibili distorsioni nei risultati finali.</a:t>
            </a:r>
          </a:p>
          <a:p>
            <a:pPr marL="171450" indent="-171450">
              <a:buFont typeface="Arial" panose="020B0604020202020204" pitchFamily="34" charset="0"/>
              <a:buChar char="•"/>
            </a:pPr>
            <a:r>
              <a:rPr lang="it-IT" dirty="0"/>
              <a:t>Per valutare l’impatto e la capacità esplicativa di ciascuna variabile indagata sono state condotte analisi </a:t>
            </a:r>
            <a:r>
              <a:rPr lang="it-IT" dirty="0" err="1"/>
              <a:t>univariate</a:t>
            </a:r>
            <a:r>
              <a:rPr lang="it-IT" dirty="0"/>
              <a:t> e multivariate che hanno fornito risultati similari. Di seguito verranno presentati i risultati relativi al modello multivariato.</a:t>
            </a:r>
          </a:p>
          <a:p>
            <a:pPr marL="171450" indent="-171450">
              <a:buFont typeface="Arial" panose="020B0604020202020204" pitchFamily="34" charset="0"/>
              <a:buChar char="•"/>
            </a:pPr>
            <a:r>
              <a:rPr lang="it-IT" dirty="0"/>
              <a:t>Tale modello è stato studiato sia con riferimento all’intero dataset composto da tutte le banche italiane, sia con riferimento alla distinzione tra banche commerciali (comprese le casse di risparmio) e banche di credito cooperativo.</a:t>
            </a:r>
          </a:p>
        </p:txBody>
      </p:sp>
      <p:sp>
        <p:nvSpPr>
          <p:cNvPr id="4" name="Segnaposto numero diapositiva 3"/>
          <p:cNvSpPr>
            <a:spLocks noGrp="1"/>
          </p:cNvSpPr>
          <p:nvPr>
            <p:ph type="sldNum" sz="quarter" idx="5"/>
          </p:nvPr>
        </p:nvSpPr>
        <p:spPr/>
        <p:txBody>
          <a:bodyPr/>
          <a:lstStyle/>
          <a:p>
            <a:fld id="{52B4EE4C-C174-4BBF-AF41-F51F562DD30A}" type="slidenum">
              <a:rPr lang="it-IT" smtClean="0"/>
              <a:t>9</a:t>
            </a:fld>
            <a:endParaRPr lang="it-IT"/>
          </a:p>
        </p:txBody>
      </p:sp>
    </p:spTree>
    <p:extLst>
      <p:ext uri="{BB962C8B-B14F-4D97-AF65-F5344CB8AC3E}">
        <p14:creationId xmlns:p14="http://schemas.microsoft.com/office/powerpoint/2010/main" val="2993512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86D973-A443-4B66-BC3C-4D9D8901DFD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D989DFC-74AF-4E68-9EC5-B62EC8DA6B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724D719-1695-4FE9-9C59-AFBBF38A6C49}"/>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76CA00F0-8AD3-452A-92DA-74657CA5D63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6663127-6FCF-4DF2-8EDB-8AE74D977A0E}"/>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1366507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E5E997-7D16-4FF6-AD96-E92128B0145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E8D7E33-8CB6-488C-BF57-8AF9706E70D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412163-42D0-4EA1-ACB4-9ADD0A6A6341}"/>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A28A3700-8ECD-4567-B183-784943881C8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0C07021-A986-450B-BECD-E0743B6A9FCE}"/>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2469988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D4B720F-F012-47EA-94EB-2159ABAF968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2F9564B-AB47-4E77-BA6C-60F673EBF9D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968F2FA-12D7-41BD-8436-1295D5E7A403}"/>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4E905ADA-C1F1-4013-A366-900B45ADC53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8884D3F-D28B-489E-BB12-3E53131E0E53}"/>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219714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78B7E8-6101-49B8-94AD-C0329594B15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689D0F2-643D-42C2-B41F-59C2E753AA2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31E1EA-184F-41D7-88C8-21ADBA9F5271}"/>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644E264C-7DBF-4CD8-BC64-19C446A301F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0E31E9E-329F-40C7-9B0C-BE108AE6BA6D}"/>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620274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E3D9D3-54DD-43D6-8758-23669A6A107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8950116-902B-4B59-9BF5-A072A631A2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29A83B0-82F1-434F-9349-2BE8BA0A63AB}"/>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A31D8867-4BE4-4C57-9FF8-C84F3B8E24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915483B-1722-4A5A-83FA-16A677C4DCCF}"/>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92254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5FAEC4-6435-420D-B872-A1F211C28A4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1B5E178-4AB1-4852-8D0B-1D74CB060FF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C558D5E-26F5-4448-9733-334721D3A39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138180BA-62A2-4A12-A4F4-02FE064A6509}"/>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6" name="Segnaposto piè di pagina 5">
            <a:extLst>
              <a:ext uri="{FF2B5EF4-FFF2-40B4-BE49-F238E27FC236}">
                <a16:creationId xmlns:a16="http://schemas.microsoft.com/office/drawing/2014/main" id="{06938DBB-AC91-46D4-872D-001A768969B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15FF7DB-34DD-43A4-A26A-7E4B28511DC9}"/>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195648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9F5E3-595D-4E67-90CC-4E0E875369E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9ACD924-11A6-4A98-8D62-2F965BC0DF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467863F-C982-46B3-B507-9618108C013E}"/>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7426515-39E0-42A8-B3C5-31EDD48D53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9121BC7A-9553-42C2-A99E-AA70AF59C8E3}"/>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8F50E73-8CFD-40A1-93BB-CC299CD844C0}"/>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8" name="Segnaposto piè di pagina 7">
            <a:extLst>
              <a:ext uri="{FF2B5EF4-FFF2-40B4-BE49-F238E27FC236}">
                <a16:creationId xmlns:a16="http://schemas.microsoft.com/office/drawing/2014/main" id="{2766FCD9-5EA9-49B1-A1B6-C50B6CDDC43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D74AF66-9A12-4E03-B8E3-198CC611164B}"/>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1046778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8F3E17-9F6F-4F33-85DE-83B32A949FA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5C1A01C-6BD1-487B-B5CC-6C29D8F5B848}"/>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4" name="Segnaposto piè di pagina 3">
            <a:extLst>
              <a:ext uri="{FF2B5EF4-FFF2-40B4-BE49-F238E27FC236}">
                <a16:creationId xmlns:a16="http://schemas.microsoft.com/office/drawing/2014/main" id="{C2C293D9-BEE2-4ED6-8CBC-BEC4BFB5597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2490D77-A4A2-4F64-A0B8-67DF0B6DC734}"/>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2019055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0DA914C-2874-485E-81EA-0AC1DE801350}"/>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3" name="Segnaposto piè di pagina 2">
            <a:extLst>
              <a:ext uri="{FF2B5EF4-FFF2-40B4-BE49-F238E27FC236}">
                <a16:creationId xmlns:a16="http://schemas.microsoft.com/office/drawing/2014/main" id="{6B52384C-E7D6-45B3-96F0-B7539C94998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35D726DA-D570-4490-98D7-C4F7346DDE3C}"/>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208814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A37655-7E57-4992-9360-330DB99C606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9CC4ABD-E4EA-49D9-A7B8-73B1C4DC59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F597CD0-4EA4-4E7F-B75F-7962C23344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1090BA1-C259-4989-AB2E-9D7473F868DF}"/>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6" name="Segnaposto piè di pagina 5">
            <a:extLst>
              <a:ext uri="{FF2B5EF4-FFF2-40B4-BE49-F238E27FC236}">
                <a16:creationId xmlns:a16="http://schemas.microsoft.com/office/drawing/2014/main" id="{189DD988-C29F-4C01-A234-000C266BEC6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E48746A-CB29-4D86-BBC4-C72D1E657FD4}"/>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2372729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91B412-C03E-4E55-B854-612092F6487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7F50066-A532-4CB3-9725-9250DDB0A8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492794D-F920-463C-B551-B1F2935CD1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6589F16-619C-4B53-9D13-4410158185B9}"/>
              </a:ext>
            </a:extLst>
          </p:cNvPr>
          <p:cNvSpPr>
            <a:spLocks noGrp="1"/>
          </p:cNvSpPr>
          <p:nvPr>
            <p:ph type="dt" sz="half" idx="10"/>
          </p:nvPr>
        </p:nvSpPr>
        <p:spPr/>
        <p:txBody>
          <a:bodyPr/>
          <a:lstStyle/>
          <a:p>
            <a:fld id="{59815F43-A87A-495D-943F-5571AC64A338}" type="datetimeFigureOut">
              <a:rPr lang="it-IT" smtClean="0"/>
              <a:t>19/03/2023</a:t>
            </a:fld>
            <a:endParaRPr lang="it-IT"/>
          </a:p>
        </p:txBody>
      </p:sp>
      <p:sp>
        <p:nvSpPr>
          <p:cNvPr id="6" name="Segnaposto piè di pagina 5">
            <a:extLst>
              <a:ext uri="{FF2B5EF4-FFF2-40B4-BE49-F238E27FC236}">
                <a16:creationId xmlns:a16="http://schemas.microsoft.com/office/drawing/2014/main" id="{79D9B709-366A-4F0E-A053-EF6F964C35D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E80AFD4-CFFF-4390-81FC-84087F9033D6}"/>
              </a:ext>
            </a:extLst>
          </p:cNvPr>
          <p:cNvSpPr>
            <a:spLocks noGrp="1"/>
          </p:cNvSpPr>
          <p:nvPr>
            <p:ph type="sldNum" sz="quarter" idx="12"/>
          </p:nvPr>
        </p:nvSpPr>
        <p:spPr/>
        <p:txBody>
          <a:bodyPr/>
          <a:lstStyle/>
          <a:p>
            <a:fld id="{8F84D533-1259-4205-8305-D41E1453D60C}" type="slidenum">
              <a:rPr lang="it-IT" smtClean="0"/>
              <a:t>‹N›</a:t>
            </a:fld>
            <a:endParaRPr lang="it-IT"/>
          </a:p>
        </p:txBody>
      </p:sp>
    </p:spTree>
    <p:extLst>
      <p:ext uri="{BB962C8B-B14F-4D97-AF65-F5344CB8AC3E}">
        <p14:creationId xmlns:p14="http://schemas.microsoft.com/office/powerpoint/2010/main" val="3873040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5E39BC4-1028-444F-8A10-D8D540F446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577B8C7-128F-4DB6-AEDF-CCD64A9840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B0D26A3-F3F8-4A66-AC1A-0BFE7426F1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15F43-A87A-495D-943F-5571AC64A338}" type="datetimeFigureOut">
              <a:rPr lang="it-IT" smtClean="0"/>
              <a:t>19/03/2023</a:t>
            </a:fld>
            <a:endParaRPr lang="it-IT"/>
          </a:p>
        </p:txBody>
      </p:sp>
      <p:sp>
        <p:nvSpPr>
          <p:cNvPr id="5" name="Segnaposto piè di pagina 4">
            <a:extLst>
              <a:ext uri="{FF2B5EF4-FFF2-40B4-BE49-F238E27FC236}">
                <a16:creationId xmlns:a16="http://schemas.microsoft.com/office/drawing/2014/main" id="{F2A4B61F-AEE0-4761-BC3B-9C193641EB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FBF43F6-5720-4608-8C9C-C4A8A7F832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84D533-1259-4205-8305-D41E1453D60C}" type="slidenum">
              <a:rPr lang="it-IT" smtClean="0"/>
              <a:t>‹N›</a:t>
            </a:fld>
            <a:endParaRPr lang="it-IT"/>
          </a:p>
        </p:txBody>
      </p:sp>
    </p:spTree>
    <p:extLst>
      <p:ext uri="{BB962C8B-B14F-4D97-AF65-F5344CB8AC3E}">
        <p14:creationId xmlns:p14="http://schemas.microsoft.com/office/powerpoint/2010/main" val="193529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889C9421-63C5-40F7-9647-5654C8320547}"/>
              </a:ext>
            </a:extLst>
          </p:cNvPr>
          <p:cNvSpPr/>
          <p:nvPr/>
        </p:nvSpPr>
        <p:spPr>
          <a:xfrm>
            <a:off x="0" y="1514875"/>
            <a:ext cx="12192000" cy="4002592"/>
          </a:xfrm>
          <a:prstGeom prst="rect">
            <a:avLst/>
          </a:prstGeom>
          <a:solidFill>
            <a:srgbClr val="0070C0">
              <a:alpha val="1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838200" y="2373722"/>
            <a:ext cx="10515600" cy="1402411"/>
          </a:xfrm>
        </p:spPr>
        <p:txBody>
          <a:bodyPr>
            <a:noAutofit/>
          </a:bodyPr>
          <a:lstStyle/>
          <a:p>
            <a:pPr algn="ctr"/>
            <a:r>
              <a:rPr lang="it-IT" sz="3600" b="1" cap="small" dirty="0">
                <a:solidFill>
                  <a:schemeClr val="accent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Arial" panose="020B0604020202020204" pitchFamily="34" charset="0"/>
              </a:rPr>
              <a:t>Alcune misure del grado di efficienza delle banche di credito cooperativo</a:t>
            </a:r>
            <a:br>
              <a:rPr lang="it-IT" sz="3600" cap="small" dirty="0">
                <a:solidFill>
                  <a:schemeClr val="accent1"/>
                </a:solidFill>
                <a:latin typeface="Verdana" panose="020B0604030504040204" pitchFamily="34" charset="0"/>
                <a:ea typeface="Verdana" panose="020B0604030504040204" pitchFamily="34" charset="0"/>
                <a:cs typeface="Arial" panose="020B0604020202020204" pitchFamily="34" charset="0"/>
              </a:rPr>
            </a:br>
            <a:endParaRPr lang="it-IT" sz="2000" b="1" cap="small" dirty="0">
              <a:solidFill>
                <a:schemeClr val="accent1"/>
              </a:solidFill>
              <a:latin typeface="Verdana" panose="020B0604030504040204" pitchFamily="34" charset="0"/>
              <a:ea typeface="Verdana" panose="020B0604030504040204" pitchFamily="34" charset="0"/>
              <a:cs typeface="Arial" panose="020B0604020202020204" pitchFamily="34" charset="0"/>
            </a:endParaRPr>
          </a:p>
        </p:txBody>
      </p:sp>
      <p:sp>
        <p:nvSpPr>
          <p:cNvPr id="12" name="CasellaDiTesto 11">
            <a:extLst>
              <a:ext uri="{FF2B5EF4-FFF2-40B4-BE49-F238E27FC236}">
                <a16:creationId xmlns:a16="http://schemas.microsoft.com/office/drawing/2014/main" id="{77CBFE0E-3DC3-4EA1-AAF9-C67F10153111}"/>
              </a:ext>
            </a:extLst>
          </p:cNvPr>
          <p:cNvSpPr txBox="1"/>
          <p:nvPr/>
        </p:nvSpPr>
        <p:spPr>
          <a:xfrm>
            <a:off x="1970189" y="5885029"/>
            <a:ext cx="9911969" cy="553998"/>
          </a:xfrm>
          <a:prstGeom prst="rect">
            <a:avLst/>
          </a:prstGeom>
          <a:noFill/>
        </p:spPr>
        <p:txBody>
          <a:bodyPr wrap="square" rtlCol="0">
            <a:spAutoFit/>
          </a:bodyPr>
          <a:lstStyle/>
          <a:p>
            <a:pPr algn="r"/>
            <a:r>
              <a:rPr lang="it-IT" sz="1600" dirty="0">
                <a:solidFill>
                  <a:schemeClr val="accent1"/>
                </a:solidFill>
                <a:latin typeface="Verdana" panose="020B0604030504040204" pitchFamily="34" charset="0"/>
                <a:ea typeface="Verdana" panose="020B0604030504040204" pitchFamily="34" charset="0"/>
                <a:cs typeface="Arial" panose="020B0604020202020204" pitchFamily="34" charset="0"/>
              </a:rPr>
              <a:t>Francesca Pampurini</a:t>
            </a:r>
          </a:p>
          <a:p>
            <a:pPr algn="r"/>
            <a:r>
              <a:rPr lang="it-IT" sz="1400" dirty="0">
                <a:solidFill>
                  <a:schemeClr val="accent1"/>
                </a:solidFill>
                <a:latin typeface="Verdana" panose="020B0604030504040204" pitchFamily="34" charset="0"/>
                <a:ea typeface="Verdana" panose="020B0604030504040204" pitchFamily="34" charset="0"/>
                <a:cs typeface="Arial" panose="020B0604020202020204" pitchFamily="34" charset="0"/>
              </a:rPr>
              <a:t>Università Cattolica del Sacro Cuore, Milano</a:t>
            </a:r>
          </a:p>
        </p:txBody>
      </p:sp>
      <p:pic>
        <p:nvPicPr>
          <p:cNvPr id="3" name="Immagine 2" descr="Immagine che contiene logo&#10;&#10;Descrizione generata automaticamente">
            <a:extLst>
              <a:ext uri="{FF2B5EF4-FFF2-40B4-BE49-F238E27FC236}">
                <a16:creationId xmlns:a16="http://schemas.microsoft.com/office/drawing/2014/main" id="{A6B58267-F9CC-EA73-CCBA-78A6F33DBB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2"/>
            <a:ext cx="4637590" cy="1247998"/>
          </a:xfrm>
          <a:prstGeom prst="rect">
            <a:avLst/>
          </a:prstGeom>
        </p:spPr>
      </p:pic>
      <p:sp>
        <p:nvSpPr>
          <p:cNvPr id="2" name="Titolo 6">
            <a:extLst>
              <a:ext uri="{FF2B5EF4-FFF2-40B4-BE49-F238E27FC236}">
                <a16:creationId xmlns:a16="http://schemas.microsoft.com/office/drawing/2014/main" id="{E8868834-F102-10E7-38DB-ED704AF9F8A1}"/>
              </a:ext>
            </a:extLst>
          </p:cNvPr>
          <p:cNvSpPr txBox="1">
            <a:spLocks/>
          </p:cNvSpPr>
          <p:nvPr/>
        </p:nvSpPr>
        <p:spPr>
          <a:xfrm>
            <a:off x="889000" y="4238229"/>
            <a:ext cx="10515600" cy="110489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2000" b="1" cap="small" dirty="0">
                <a:solidFill>
                  <a:schemeClr val="accent1"/>
                </a:solidFill>
                <a:latin typeface="Verdana" panose="020B0604030504040204" pitchFamily="34" charset="0"/>
                <a:ea typeface="Verdana" panose="020B0604030504040204" pitchFamily="34" charset="0"/>
                <a:cs typeface="Arial" panose="020B0604020202020204" pitchFamily="34" charset="0"/>
              </a:rPr>
              <a:t>IERI, OGGI, DOMANI</a:t>
            </a:r>
          </a:p>
          <a:p>
            <a:r>
              <a:rPr lang="it-IT" sz="2000" b="1" cap="small" dirty="0">
                <a:solidFill>
                  <a:schemeClr val="accent1"/>
                </a:solidFill>
                <a:latin typeface="Verdana" panose="020B0604030504040204" pitchFamily="34" charset="0"/>
                <a:ea typeface="Verdana" panose="020B0604030504040204" pitchFamily="34" charset="0"/>
                <a:cs typeface="Arial" panose="020B0604020202020204" pitchFamily="34" charset="0"/>
              </a:rPr>
              <a:t>il ruolo del credito cooperativo al servizio del paese</a:t>
            </a:r>
          </a:p>
          <a:p>
            <a:pPr algn="r"/>
            <a:r>
              <a:rPr lang="it-IT" sz="1400" b="1" dirty="0">
                <a:solidFill>
                  <a:schemeClr val="accent1"/>
                </a:solidFill>
                <a:latin typeface="Verdana" panose="020B0604030504040204" pitchFamily="34" charset="0"/>
                <a:ea typeface="Verdana" panose="020B0604030504040204" pitchFamily="34" charset="0"/>
                <a:cs typeface="Arial" panose="020B0604020202020204" pitchFamily="34" charset="0"/>
              </a:rPr>
              <a:t>Roma, 21 marzo 2023</a:t>
            </a:r>
            <a:endParaRPr lang="it-IT" sz="2000" b="1" dirty="0">
              <a:solidFill>
                <a:schemeClr val="accent1"/>
              </a:solidFill>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611117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Le determinanti dell’efficienza</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10</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graphicFrame>
        <p:nvGraphicFramePr>
          <p:cNvPr id="8" name="Tabella 7">
            <a:extLst>
              <a:ext uri="{FF2B5EF4-FFF2-40B4-BE49-F238E27FC236}">
                <a16:creationId xmlns:a16="http://schemas.microsoft.com/office/drawing/2014/main" id="{30B229F3-4903-02BD-96B9-763018808BBE}"/>
              </a:ext>
            </a:extLst>
          </p:cNvPr>
          <p:cNvGraphicFramePr>
            <a:graphicFrameLocks noGrp="1"/>
          </p:cNvGraphicFramePr>
          <p:nvPr>
            <p:extLst>
              <p:ext uri="{D42A27DB-BD31-4B8C-83A1-F6EECF244321}">
                <p14:modId xmlns:p14="http://schemas.microsoft.com/office/powerpoint/2010/main" val="1404813296"/>
              </p:ext>
            </p:extLst>
          </p:nvPr>
        </p:nvGraphicFramePr>
        <p:xfrm>
          <a:off x="3647083" y="1500807"/>
          <a:ext cx="4672998" cy="5028375"/>
        </p:xfrm>
        <a:graphic>
          <a:graphicData uri="http://schemas.openxmlformats.org/drawingml/2006/table">
            <a:tbl>
              <a:tblPr firstRow="1" firstCol="1" bandRow="1">
                <a:tableStyleId>{5C22544A-7EE6-4342-B048-85BDC9FD1C3A}</a:tableStyleId>
              </a:tblPr>
              <a:tblGrid>
                <a:gridCol w="1282098">
                  <a:extLst>
                    <a:ext uri="{9D8B030D-6E8A-4147-A177-3AD203B41FA5}">
                      <a16:colId xmlns:a16="http://schemas.microsoft.com/office/drawing/2014/main" val="538295712"/>
                    </a:ext>
                  </a:extLst>
                </a:gridCol>
                <a:gridCol w="1119188">
                  <a:extLst>
                    <a:ext uri="{9D8B030D-6E8A-4147-A177-3AD203B41FA5}">
                      <a16:colId xmlns:a16="http://schemas.microsoft.com/office/drawing/2014/main" val="2604532532"/>
                    </a:ext>
                  </a:extLst>
                </a:gridCol>
                <a:gridCol w="1171575">
                  <a:extLst>
                    <a:ext uri="{9D8B030D-6E8A-4147-A177-3AD203B41FA5}">
                      <a16:colId xmlns:a16="http://schemas.microsoft.com/office/drawing/2014/main" val="3416629135"/>
                    </a:ext>
                  </a:extLst>
                </a:gridCol>
                <a:gridCol w="1100137">
                  <a:extLst>
                    <a:ext uri="{9D8B030D-6E8A-4147-A177-3AD203B41FA5}">
                      <a16:colId xmlns:a16="http://schemas.microsoft.com/office/drawing/2014/main" val="2239548121"/>
                    </a:ext>
                  </a:extLst>
                </a:gridCol>
              </a:tblGrid>
              <a:tr h="0">
                <a:tc>
                  <a:txBody>
                    <a:bodyPr/>
                    <a:lstStyle/>
                    <a:p>
                      <a:pPr algn="just">
                        <a:lnSpc>
                          <a:spcPct val="107000"/>
                        </a:lnSpc>
                        <a:spcAft>
                          <a:spcPts val="800"/>
                        </a:spcAft>
                      </a:pPr>
                      <a:r>
                        <a:rPr lang="it-IT"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err="1">
                          <a:effectLst/>
                        </a:rPr>
                        <a:t>Intero</a:t>
                      </a:r>
                      <a:r>
                        <a:rPr lang="en-US" sz="1400" dirty="0">
                          <a:effectLst/>
                        </a:rPr>
                        <a:t> </a:t>
                      </a:r>
                      <a:r>
                        <a:rPr lang="en-US" sz="1400" dirty="0" err="1">
                          <a:effectLst/>
                        </a:rPr>
                        <a:t>sistema</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Banche cooperative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Banche </a:t>
                      </a:r>
                      <a:r>
                        <a:rPr lang="en-US" sz="1400" dirty="0" err="1">
                          <a:effectLst/>
                        </a:rPr>
                        <a:t>commerciali</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6627422"/>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09443875"/>
                  </a:ext>
                </a:extLst>
              </a:tr>
              <a:tr h="0">
                <a:tc>
                  <a:txBody>
                    <a:bodyPr/>
                    <a:lstStyle/>
                    <a:p>
                      <a:pPr algn="just">
                        <a:lnSpc>
                          <a:spcPct val="107000"/>
                        </a:lnSpc>
                        <a:spcAft>
                          <a:spcPts val="800"/>
                        </a:spcAft>
                      </a:pPr>
                      <a:r>
                        <a:rPr lang="en-US" sz="1400">
                          <a:effectLst/>
                        </a:rPr>
                        <a:t>utile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-0.000961</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0.0666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-0.000535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5175551"/>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(0.00204)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(0.0469)</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(0.00277)</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730444"/>
                  </a:ext>
                </a:extLst>
              </a:tr>
              <a:tr h="0">
                <a:tc>
                  <a:txBody>
                    <a:bodyPr/>
                    <a:lstStyle/>
                    <a:p>
                      <a:pPr algn="just">
                        <a:lnSpc>
                          <a:spcPct val="107000"/>
                        </a:lnSpc>
                        <a:spcAft>
                          <a:spcPts val="800"/>
                        </a:spcAft>
                      </a:pPr>
                      <a:r>
                        <a:rPr lang="en-US" sz="1400">
                          <a:effectLst/>
                        </a:rPr>
                        <a:t>prestiti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0.0763***</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0.0376**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0.0819***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3500697"/>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(0.0119)</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(0.0181)</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(0.0201)</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9676506"/>
                  </a:ext>
                </a:extLst>
              </a:tr>
              <a:tr h="0">
                <a:tc>
                  <a:txBody>
                    <a:bodyPr/>
                    <a:lstStyle/>
                    <a:p>
                      <a:pPr algn="just">
                        <a:lnSpc>
                          <a:spcPct val="107000"/>
                        </a:lnSpc>
                        <a:spcAft>
                          <a:spcPts val="800"/>
                        </a:spcAft>
                      </a:pPr>
                      <a:r>
                        <a:rPr lang="en-US" sz="1400">
                          <a:effectLst/>
                        </a:rPr>
                        <a:t>titoli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-0.0246**</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-0.0619**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-0.0180**</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0800273"/>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(0.0112)</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(0.0729)</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(0.0153)</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4066576"/>
                  </a:ext>
                </a:extLst>
              </a:tr>
              <a:tr h="0">
                <a:tc>
                  <a:txBody>
                    <a:bodyPr/>
                    <a:lstStyle/>
                    <a:p>
                      <a:pPr algn="just">
                        <a:lnSpc>
                          <a:spcPct val="107000"/>
                        </a:lnSpc>
                        <a:spcAft>
                          <a:spcPts val="800"/>
                        </a:spcAft>
                      </a:pPr>
                      <a:r>
                        <a:rPr lang="en-US" sz="1400">
                          <a:effectLst/>
                        </a:rPr>
                        <a:t>tier1ratio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0.0320***</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0.0508***</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0.0296***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1968651"/>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(0.00333)</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(0.00384)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(0.00560)</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9902451"/>
                  </a:ext>
                </a:extLst>
              </a:tr>
              <a:tr h="0">
                <a:tc>
                  <a:txBody>
                    <a:bodyPr/>
                    <a:lstStyle/>
                    <a:p>
                      <a:pPr algn="just">
                        <a:lnSpc>
                          <a:spcPct val="107000"/>
                        </a:lnSpc>
                        <a:spcAft>
                          <a:spcPts val="800"/>
                        </a:spcAft>
                      </a:pPr>
                      <a:r>
                        <a:rPr lang="en-US" sz="1400">
                          <a:effectLst/>
                        </a:rPr>
                        <a:t>roe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0.0386*</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0.0629**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0.0186*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288231"/>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(0.00229)</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(0.00275)</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(0.00401)</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5384723"/>
                  </a:ext>
                </a:extLst>
              </a:tr>
              <a:tr h="0">
                <a:tc>
                  <a:txBody>
                    <a:bodyPr/>
                    <a:lstStyle/>
                    <a:p>
                      <a:pPr algn="just">
                        <a:lnSpc>
                          <a:spcPct val="107000"/>
                        </a:lnSpc>
                        <a:spcAft>
                          <a:spcPts val="800"/>
                        </a:spcAft>
                      </a:pPr>
                      <a:r>
                        <a:rPr lang="en-US" sz="1400">
                          <a:effectLst/>
                        </a:rPr>
                        <a:t>costincome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-0.0133***</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-0.0169*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-0.00345*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7087188"/>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(0.00294)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(0.00264)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(0.00630)</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22671189"/>
                  </a:ext>
                </a:extLst>
              </a:tr>
              <a:tr h="0">
                <a:tc>
                  <a:txBody>
                    <a:bodyPr/>
                    <a:lstStyle/>
                    <a:p>
                      <a:pPr algn="just">
                        <a:lnSpc>
                          <a:spcPct val="107000"/>
                        </a:lnSpc>
                        <a:spcAft>
                          <a:spcPts val="800"/>
                        </a:spcAft>
                      </a:pPr>
                      <a:r>
                        <a:rPr lang="en-US" sz="1400">
                          <a:effectLst/>
                        </a:rPr>
                        <a:t>liquidità</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-0.0293***</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-0.186***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-0.00554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5208805"/>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(0.00275)</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(0.00550)</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(0.00397)</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6707735"/>
                  </a:ext>
                </a:extLst>
              </a:tr>
              <a:tr h="0">
                <a:tc>
                  <a:txBody>
                    <a:bodyPr/>
                    <a:lstStyle/>
                    <a:p>
                      <a:pPr algn="just">
                        <a:lnSpc>
                          <a:spcPct val="107000"/>
                        </a:lnSpc>
                        <a:spcAft>
                          <a:spcPts val="800"/>
                        </a:spcAft>
                      </a:pPr>
                      <a:r>
                        <a:rPr lang="en-US" sz="1400">
                          <a:effectLst/>
                        </a:rPr>
                        <a:t>Costante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0.0171***</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0.180***</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-0.726***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2400449"/>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(0.00160)</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(0.00669)</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200" dirty="0">
                          <a:effectLst/>
                        </a:rPr>
                        <a:t>(0.0114)</a:t>
                      </a: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4943465"/>
                  </a:ext>
                </a:extLst>
              </a:tr>
              <a:tr h="0">
                <a:tc>
                  <a:txBody>
                    <a:bodyPr/>
                    <a:lstStyle/>
                    <a:p>
                      <a:pPr algn="just">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8373612"/>
                  </a:ext>
                </a:extLst>
              </a:tr>
              <a:tr h="0">
                <a:tc>
                  <a:txBody>
                    <a:bodyPr/>
                    <a:lstStyle/>
                    <a:p>
                      <a:pPr algn="just">
                        <a:lnSpc>
                          <a:spcPct val="107000"/>
                        </a:lnSpc>
                        <a:spcAft>
                          <a:spcPts val="800"/>
                        </a:spcAft>
                      </a:pPr>
                      <a:r>
                        <a:rPr lang="en-US" sz="1400">
                          <a:effectLst/>
                        </a:rPr>
                        <a:t>Osservazioni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1,915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1,532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383</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2152633"/>
                  </a:ext>
                </a:extLst>
              </a:tr>
              <a:tr h="0">
                <a:tc>
                  <a:txBody>
                    <a:bodyPr/>
                    <a:lstStyle/>
                    <a:p>
                      <a:pPr algn="just">
                        <a:lnSpc>
                          <a:spcPct val="107000"/>
                        </a:lnSpc>
                        <a:spcAft>
                          <a:spcPts val="800"/>
                        </a:spcAft>
                      </a:pPr>
                      <a:r>
                        <a:rPr lang="en-US" sz="1400">
                          <a:effectLst/>
                        </a:rPr>
                        <a:t>R-quadro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0.165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0.565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0.138</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0786665"/>
                  </a:ext>
                </a:extLst>
              </a:tr>
              <a:tr h="0">
                <a:tc>
                  <a:txBody>
                    <a:bodyPr/>
                    <a:lstStyle/>
                    <a:p>
                      <a:pPr algn="just">
                        <a:lnSpc>
                          <a:spcPct val="107000"/>
                        </a:lnSpc>
                        <a:spcAft>
                          <a:spcPts val="800"/>
                        </a:spcAft>
                      </a:pPr>
                      <a:r>
                        <a:rPr lang="en-US" sz="1400">
                          <a:effectLst/>
                        </a:rPr>
                        <a:t>N. di banche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307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a:effectLst/>
                        </a:rPr>
                        <a:t>242</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400" dirty="0">
                          <a:effectLst/>
                        </a:rPr>
                        <a:t>65</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0174853"/>
                  </a:ext>
                </a:extLst>
              </a:tr>
            </a:tbl>
          </a:graphicData>
        </a:graphic>
      </p:graphicFrame>
      <p:sp>
        <p:nvSpPr>
          <p:cNvPr id="9" name="Rettangolo 8">
            <a:extLst>
              <a:ext uri="{FF2B5EF4-FFF2-40B4-BE49-F238E27FC236}">
                <a16:creationId xmlns:a16="http://schemas.microsoft.com/office/drawing/2014/main" id="{04DF972D-0A57-09DE-7603-3E80366200BE}"/>
              </a:ext>
            </a:extLst>
          </p:cNvPr>
          <p:cNvSpPr/>
          <p:nvPr/>
        </p:nvSpPr>
        <p:spPr>
          <a:xfrm>
            <a:off x="4914894" y="3905261"/>
            <a:ext cx="3420000" cy="21907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Rettangolo 10">
            <a:extLst>
              <a:ext uri="{FF2B5EF4-FFF2-40B4-BE49-F238E27FC236}">
                <a16:creationId xmlns:a16="http://schemas.microsoft.com/office/drawing/2014/main" id="{061C9E4D-749F-DBAE-9900-E696D72121FE}"/>
              </a:ext>
            </a:extLst>
          </p:cNvPr>
          <p:cNvSpPr/>
          <p:nvPr/>
        </p:nvSpPr>
        <p:spPr>
          <a:xfrm>
            <a:off x="4914894" y="2593497"/>
            <a:ext cx="3420000" cy="2160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Rettangolo 11">
            <a:extLst>
              <a:ext uri="{FF2B5EF4-FFF2-40B4-BE49-F238E27FC236}">
                <a16:creationId xmlns:a16="http://schemas.microsoft.com/office/drawing/2014/main" id="{88B1E013-1CD0-64FE-BDBE-E8F0A748BCAA}"/>
              </a:ext>
            </a:extLst>
          </p:cNvPr>
          <p:cNvSpPr/>
          <p:nvPr/>
        </p:nvSpPr>
        <p:spPr>
          <a:xfrm>
            <a:off x="4948232" y="3504789"/>
            <a:ext cx="3420000" cy="176634"/>
          </a:xfrm>
          <a:prstGeom prst="rect">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Rettangolo 12">
            <a:extLst>
              <a:ext uri="{FF2B5EF4-FFF2-40B4-BE49-F238E27FC236}">
                <a16:creationId xmlns:a16="http://schemas.microsoft.com/office/drawing/2014/main" id="{3FA8236E-F939-5A2A-AB58-655782A49D99}"/>
              </a:ext>
            </a:extLst>
          </p:cNvPr>
          <p:cNvSpPr/>
          <p:nvPr/>
        </p:nvSpPr>
        <p:spPr>
          <a:xfrm>
            <a:off x="4914890" y="4357707"/>
            <a:ext cx="3420000" cy="219075"/>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ttangolo 13">
            <a:extLst>
              <a:ext uri="{FF2B5EF4-FFF2-40B4-BE49-F238E27FC236}">
                <a16:creationId xmlns:a16="http://schemas.microsoft.com/office/drawing/2014/main" id="{327F1BC7-4FDF-5FB9-725C-044223D06F4D}"/>
              </a:ext>
            </a:extLst>
          </p:cNvPr>
          <p:cNvSpPr/>
          <p:nvPr/>
        </p:nvSpPr>
        <p:spPr>
          <a:xfrm>
            <a:off x="4900599" y="4781580"/>
            <a:ext cx="3420000" cy="21907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ttangolo 2">
            <a:extLst>
              <a:ext uri="{FF2B5EF4-FFF2-40B4-BE49-F238E27FC236}">
                <a16:creationId xmlns:a16="http://schemas.microsoft.com/office/drawing/2014/main" id="{32B61A57-078C-7973-6E5E-195D41BB7059}"/>
              </a:ext>
            </a:extLst>
          </p:cNvPr>
          <p:cNvSpPr/>
          <p:nvPr/>
        </p:nvSpPr>
        <p:spPr>
          <a:xfrm>
            <a:off x="4906427" y="3046463"/>
            <a:ext cx="3420000" cy="2160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a sinistra 5">
            <a:extLst>
              <a:ext uri="{FF2B5EF4-FFF2-40B4-BE49-F238E27FC236}">
                <a16:creationId xmlns:a16="http://schemas.microsoft.com/office/drawing/2014/main" id="{A9B2A25E-B60D-56BC-32BF-282219A05CAE}"/>
              </a:ext>
            </a:extLst>
          </p:cNvPr>
          <p:cNvSpPr/>
          <p:nvPr/>
        </p:nvSpPr>
        <p:spPr>
          <a:xfrm>
            <a:off x="8608486" y="3744928"/>
            <a:ext cx="719667" cy="539739"/>
          </a:xfrm>
          <a:prstGeom prst="leftArrow">
            <a:avLst/>
          </a:prstGeom>
          <a:solidFill>
            <a:srgbClr val="FF0000"/>
          </a:solidFill>
          <a:ln>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Freccia a sinistra 9">
            <a:extLst>
              <a:ext uri="{FF2B5EF4-FFF2-40B4-BE49-F238E27FC236}">
                <a16:creationId xmlns:a16="http://schemas.microsoft.com/office/drawing/2014/main" id="{67A24AC7-8D19-FC34-E756-906D4CF86BCC}"/>
              </a:ext>
            </a:extLst>
          </p:cNvPr>
          <p:cNvSpPr/>
          <p:nvPr/>
        </p:nvSpPr>
        <p:spPr>
          <a:xfrm>
            <a:off x="8604250" y="2656963"/>
            <a:ext cx="719667" cy="539739"/>
          </a:xfrm>
          <a:prstGeom prst="leftArrow">
            <a:avLst/>
          </a:prstGeom>
          <a:solidFill>
            <a:srgbClr val="00B050"/>
          </a:solidFill>
          <a:ln>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Freccia a sinistra 14">
            <a:extLst>
              <a:ext uri="{FF2B5EF4-FFF2-40B4-BE49-F238E27FC236}">
                <a16:creationId xmlns:a16="http://schemas.microsoft.com/office/drawing/2014/main" id="{A4500F91-7743-AC75-04A6-6C755C8A59F8}"/>
              </a:ext>
            </a:extLst>
          </p:cNvPr>
          <p:cNvSpPr/>
          <p:nvPr/>
        </p:nvSpPr>
        <p:spPr>
          <a:xfrm>
            <a:off x="8608486" y="3299996"/>
            <a:ext cx="719667" cy="539739"/>
          </a:xfrm>
          <a:prstGeom prst="leftArrow">
            <a:avLst/>
          </a:prstGeom>
          <a:solidFill>
            <a:srgbClr val="FFFF00"/>
          </a:solidFill>
          <a:ln>
            <a:solidFill>
              <a:srgbClr val="FFFF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Freccia a sinistra 15">
            <a:extLst>
              <a:ext uri="{FF2B5EF4-FFF2-40B4-BE49-F238E27FC236}">
                <a16:creationId xmlns:a16="http://schemas.microsoft.com/office/drawing/2014/main" id="{B6686D3D-1098-43DE-CD8A-5A31C8BC60B6}"/>
              </a:ext>
            </a:extLst>
          </p:cNvPr>
          <p:cNvSpPr/>
          <p:nvPr/>
        </p:nvSpPr>
        <p:spPr>
          <a:xfrm>
            <a:off x="8604250" y="4201495"/>
            <a:ext cx="719667" cy="539739"/>
          </a:xfrm>
          <a:prstGeom prst="leftArrow">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0331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6"/>
                                        </p:tgtEl>
                                        <p:attrNameLst>
                                          <p:attrName>style.visibility</p:attrName>
                                        </p:attrNameLst>
                                      </p:cBhvr>
                                      <p:to>
                                        <p:strVal val="hidden"/>
                                      </p:to>
                                    </p:set>
                                  </p:childTnLst>
                                </p:cTn>
                              </p:par>
                              <p:par>
                                <p:cTn id="13" presetID="2" presetClass="entr" presetSubtype="2"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0"/>
                                        </p:tgtEl>
                                        <p:attrNameLst>
                                          <p:attrName>style.visibility</p:attrName>
                                        </p:attrNameLst>
                                      </p:cBhvr>
                                      <p:to>
                                        <p:strVal val="hidden"/>
                                      </p:to>
                                    </p:set>
                                  </p:childTnLst>
                                </p:cTn>
                              </p:par>
                              <p:par>
                                <p:cTn id="21" presetID="2" presetClass="entr" presetSubtype="2"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fill="hold"/>
                                        <p:tgtEl>
                                          <p:spTgt spid="15"/>
                                        </p:tgtEl>
                                        <p:attrNameLst>
                                          <p:attrName>ppt_x</p:attrName>
                                        </p:attrNameLst>
                                      </p:cBhvr>
                                      <p:tavLst>
                                        <p:tav tm="0">
                                          <p:val>
                                            <p:strVal val="1+#ppt_w/2"/>
                                          </p:val>
                                        </p:tav>
                                        <p:tav tm="100000">
                                          <p:val>
                                            <p:strVal val="#ppt_x"/>
                                          </p:val>
                                        </p:tav>
                                      </p:tavLst>
                                    </p:anim>
                                    <p:anim calcmode="lin" valueType="num">
                                      <p:cBhvr additive="base">
                                        <p:cTn id="24"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5"/>
                                        </p:tgtEl>
                                        <p:attrNameLst>
                                          <p:attrName>style.visibility</p:attrName>
                                        </p:attrNameLst>
                                      </p:cBhvr>
                                      <p:to>
                                        <p:strVal val="hidden"/>
                                      </p:to>
                                    </p:set>
                                  </p:childTnLst>
                                </p:cTn>
                              </p:par>
                              <p:par>
                                <p:cTn id="29" presetID="2" presetClass="entr" presetSubtype="2"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1+#ppt_w/2"/>
                                          </p:val>
                                        </p:tav>
                                        <p:tav tm="100000">
                                          <p:val>
                                            <p:strVal val="#ppt_x"/>
                                          </p:val>
                                        </p:tav>
                                      </p:tavLst>
                                    </p:anim>
                                    <p:anim calcmode="lin" valueType="num">
                                      <p:cBhvr additive="base">
                                        <p:cTn id="32" dur="5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0" grpId="0" animBg="1"/>
      <p:bldP spid="10" grpId="1" animBg="1"/>
      <p:bldP spid="15" grpId="0" animBg="1"/>
      <p:bldP spid="15" grpId="1"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Per concludere</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40" y="1430731"/>
            <a:ext cx="11410381" cy="4968482"/>
          </a:xfrm>
          <a:prstGeom prst="rect">
            <a:avLst/>
          </a:prstGeom>
          <a:noFill/>
        </p:spPr>
        <p:txBody>
          <a:bodyPr wrap="square" rtlCol="0">
            <a:normAutofit/>
          </a:bodyPr>
          <a:lstStyle/>
          <a:p>
            <a:pPr eaLnBrk="1" hangingPunct="1">
              <a:lnSpc>
                <a:spcPct val="114000"/>
              </a:lnSpc>
              <a:spcAft>
                <a:spcPts val="1200"/>
              </a:spcAft>
            </a:pPr>
            <a:r>
              <a:rPr lang="it-IT" sz="1400" dirty="0">
                <a:solidFill>
                  <a:schemeClr val="accent1">
                    <a:lumMod val="75000"/>
                  </a:schemeClr>
                </a:solidFill>
                <a:latin typeface="Verdana" panose="020B0604030504040204" pitchFamily="34" charset="0"/>
                <a:ea typeface="Verdana" panose="020B0604030504040204" pitchFamily="34" charset="0"/>
              </a:rPr>
              <a:t>Principali spunti di riflessione:</a:t>
            </a:r>
          </a:p>
          <a:p>
            <a:pPr marL="342900" indent="-342900">
              <a:lnSpc>
                <a:spcPct val="114000"/>
              </a:lnSpc>
              <a:spcAft>
                <a:spcPts val="12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Le banche di credito cooperativo presentano livelli di </a:t>
            </a:r>
            <a:r>
              <a:rPr lang="it-IT" sz="1400" b="1" dirty="0">
                <a:solidFill>
                  <a:schemeClr val="accent1">
                    <a:lumMod val="75000"/>
                  </a:schemeClr>
                </a:solidFill>
                <a:latin typeface="Verdana" panose="020B0604030504040204" pitchFamily="34" charset="0"/>
                <a:ea typeface="Verdana" panose="020B0604030504040204" pitchFamily="34" charset="0"/>
              </a:rPr>
              <a:t>efficienza</a:t>
            </a:r>
            <a:r>
              <a:rPr lang="it-IT" sz="1400" dirty="0">
                <a:solidFill>
                  <a:schemeClr val="accent1">
                    <a:lumMod val="75000"/>
                  </a:schemeClr>
                </a:solidFill>
                <a:latin typeface="Verdana" panose="020B0604030504040204" pitchFamily="34" charset="0"/>
                <a:ea typeface="Verdana" panose="020B0604030504040204" pitchFamily="34" charset="0"/>
              </a:rPr>
              <a:t> decisamente superiori a quelli delle altre banche, probabilmente riconducibili alla loro struttura organizzativa più agile e flessibile rispetto alle banche di grandi dimensioni (con evidente impatto sui costi)</a:t>
            </a:r>
          </a:p>
          <a:p>
            <a:pPr marL="342900" indent="-342900">
              <a:lnSpc>
                <a:spcPct val="114000"/>
              </a:lnSpc>
              <a:spcAft>
                <a:spcPts val="12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A parità di incremento del </a:t>
            </a:r>
            <a:r>
              <a:rPr lang="it-IT" sz="1400" b="1" dirty="0">
                <a:solidFill>
                  <a:schemeClr val="accent1">
                    <a:lumMod val="75000"/>
                  </a:schemeClr>
                </a:solidFill>
                <a:latin typeface="Verdana" panose="020B0604030504040204" pitchFamily="34" charset="0"/>
                <a:ea typeface="Verdana" panose="020B0604030504040204" pitchFamily="34" charset="0"/>
              </a:rPr>
              <a:t>ROE</a:t>
            </a:r>
            <a:r>
              <a:rPr lang="it-IT" sz="1400" dirty="0">
                <a:solidFill>
                  <a:schemeClr val="accent1">
                    <a:lumMod val="75000"/>
                  </a:schemeClr>
                </a:solidFill>
                <a:latin typeface="Verdana" panose="020B0604030504040204" pitchFamily="34" charset="0"/>
                <a:ea typeface="Verdana" panose="020B0604030504040204" pitchFamily="34" charset="0"/>
              </a:rPr>
              <a:t> le banche di credito cooperativo traggono maggiore beneficio in termini di efficienza rispetto alle altre banche</a:t>
            </a:r>
          </a:p>
          <a:p>
            <a:pPr marL="342900" indent="-342900">
              <a:lnSpc>
                <a:spcPct val="114000"/>
              </a:lnSpc>
              <a:spcAft>
                <a:spcPts val="12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maggiore dotazione </a:t>
            </a:r>
            <a:r>
              <a:rPr lang="it-IT" sz="1400" b="1" dirty="0">
                <a:solidFill>
                  <a:schemeClr val="accent1">
                    <a:lumMod val="75000"/>
                  </a:schemeClr>
                </a:solidFill>
                <a:latin typeface="Verdana" panose="020B0604030504040204" pitchFamily="34" charset="0"/>
                <a:ea typeface="Verdana" panose="020B0604030504040204" pitchFamily="34" charset="0"/>
              </a:rPr>
              <a:t>patrimoniale</a:t>
            </a:r>
            <a:r>
              <a:rPr lang="it-IT" sz="1400" dirty="0">
                <a:solidFill>
                  <a:schemeClr val="accent1">
                    <a:lumMod val="75000"/>
                  </a:schemeClr>
                </a:solidFill>
                <a:latin typeface="Verdana" panose="020B0604030504040204" pitchFamily="34" charset="0"/>
                <a:ea typeface="Verdana" panose="020B0604030504040204" pitchFamily="34" charset="0"/>
              </a:rPr>
              <a:t> produce un beneficio proporzionalmente superiore sull’efficienza delle banche di credito cooperativo rispetto a quello delle altre banche</a:t>
            </a:r>
          </a:p>
          <a:p>
            <a:pPr marL="342900" indent="-342900">
              <a:lnSpc>
                <a:spcPct val="114000"/>
              </a:lnSpc>
              <a:spcAft>
                <a:spcPts val="12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Il </a:t>
            </a:r>
            <a:r>
              <a:rPr lang="it-IT" sz="1400" b="1" dirty="0">
                <a:solidFill>
                  <a:schemeClr val="accent1">
                    <a:lumMod val="75000"/>
                  </a:schemeClr>
                </a:solidFill>
                <a:latin typeface="Verdana" panose="020B0604030504040204" pitchFamily="34" charset="0"/>
                <a:ea typeface="Verdana" panose="020B0604030504040204" pitchFamily="34" charset="0"/>
              </a:rPr>
              <a:t>cost to </a:t>
            </a:r>
            <a:r>
              <a:rPr lang="it-IT" sz="1400" b="1" dirty="0" err="1">
                <a:solidFill>
                  <a:schemeClr val="accent1">
                    <a:lumMod val="75000"/>
                  </a:schemeClr>
                </a:solidFill>
                <a:latin typeface="Verdana" panose="020B0604030504040204" pitchFamily="34" charset="0"/>
                <a:ea typeface="Verdana" panose="020B0604030504040204" pitchFamily="34" charset="0"/>
              </a:rPr>
              <a:t>income</a:t>
            </a:r>
            <a:r>
              <a:rPr lang="it-IT" sz="1400" b="1" dirty="0">
                <a:solidFill>
                  <a:schemeClr val="accent1">
                    <a:lumMod val="75000"/>
                  </a:schemeClr>
                </a:solidFill>
                <a:latin typeface="Verdana" panose="020B0604030504040204" pitchFamily="34" charset="0"/>
                <a:ea typeface="Verdana" panose="020B0604030504040204" pitchFamily="34" charset="0"/>
              </a:rPr>
              <a:t> </a:t>
            </a:r>
            <a:r>
              <a:rPr lang="it-IT" sz="1400" dirty="0">
                <a:solidFill>
                  <a:schemeClr val="accent1">
                    <a:lumMod val="75000"/>
                  </a:schemeClr>
                </a:solidFill>
                <a:latin typeface="Verdana" panose="020B0604030504040204" pitchFamily="34" charset="0"/>
                <a:ea typeface="Verdana" panose="020B0604030504040204" pitchFamily="34" charset="0"/>
              </a:rPr>
              <a:t>impatta negativamente sul livello di efficienza e, di conseguenza, la sua contrazione ha effetti più premianti nel caso delle banche di credito cooperativo rispetto alle altre banche</a:t>
            </a:r>
          </a:p>
          <a:p>
            <a:pPr marL="342900" indent="-342900">
              <a:lnSpc>
                <a:spcPct val="114000"/>
              </a:lnSpc>
              <a:spcAft>
                <a:spcPts val="12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a:t>
            </a:r>
            <a:r>
              <a:rPr lang="it-IT" sz="1400" b="1" dirty="0">
                <a:solidFill>
                  <a:schemeClr val="accent1">
                    <a:lumMod val="75000"/>
                  </a:schemeClr>
                </a:solidFill>
                <a:latin typeface="Verdana" panose="020B0604030504040204" pitchFamily="34" charset="0"/>
                <a:ea typeface="Verdana" panose="020B0604030504040204" pitchFamily="34" charset="0"/>
              </a:rPr>
              <a:t>liquidità</a:t>
            </a:r>
            <a:r>
              <a:rPr lang="it-IT" sz="1400" dirty="0">
                <a:solidFill>
                  <a:schemeClr val="accent1">
                    <a:lumMod val="75000"/>
                  </a:schemeClr>
                </a:solidFill>
                <a:latin typeface="Verdana" panose="020B0604030504040204" pitchFamily="34" charset="0"/>
                <a:ea typeface="Verdana" panose="020B0604030504040204" pitchFamily="34" charset="0"/>
              </a:rPr>
              <a:t> ha un ruolo «misto»</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11</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spTree>
    <p:extLst>
      <p:ext uri="{BB962C8B-B14F-4D97-AF65-F5344CB8AC3E}">
        <p14:creationId xmlns:p14="http://schemas.microsoft.com/office/powerpoint/2010/main" val="245781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889C9421-63C5-40F7-9647-5654C8320547}"/>
              </a:ext>
            </a:extLst>
          </p:cNvPr>
          <p:cNvSpPr/>
          <p:nvPr/>
        </p:nvSpPr>
        <p:spPr>
          <a:xfrm>
            <a:off x="0" y="1514875"/>
            <a:ext cx="12192000" cy="4002592"/>
          </a:xfrm>
          <a:prstGeom prst="rect">
            <a:avLst/>
          </a:prstGeom>
          <a:solidFill>
            <a:srgbClr val="0070C0">
              <a:alpha val="1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838200" y="2373722"/>
            <a:ext cx="10515600" cy="2110555"/>
          </a:xfrm>
        </p:spPr>
        <p:txBody>
          <a:bodyPr>
            <a:noAutofit/>
          </a:bodyPr>
          <a:lstStyle/>
          <a:p>
            <a:pPr algn="ctr"/>
            <a:br>
              <a:rPr lang="en-US" sz="3600" cap="small" dirty="0">
                <a:solidFill>
                  <a:schemeClr val="accent1"/>
                </a:solidFill>
                <a:latin typeface="Verdana" panose="020B0604030504040204" pitchFamily="34" charset="0"/>
                <a:ea typeface="Verdana" panose="020B0604030504040204" pitchFamily="34" charset="0"/>
                <a:cs typeface="Arial" panose="020B0604020202020204" pitchFamily="34" charset="0"/>
              </a:rPr>
            </a:br>
            <a:r>
              <a:rPr lang="en-US" sz="3200" cap="small" dirty="0">
                <a:solidFill>
                  <a:schemeClr val="accent1"/>
                </a:solidFill>
                <a:latin typeface="Verdana" panose="020B0604030504040204" pitchFamily="34" charset="0"/>
                <a:ea typeface="Verdana" panose="020B0604030504040204" pitchFamily="34" charset="0"/>
                <a:cs typeface="Arial" panose="020B0604020202020204" pitchFamily="34" charset="0"/>
              </a:rPr>
              <a:t>GRAZIE</a:t>
            </a:r>
            <a:br>
              <a:rPr lang="en-US" sz="2800" cap="small" dirty="0">
                <a:solidFill>
                  <a:schemeClr val="accent1"/>
                </a:solidFill>
                <a:latin typeface="Verdana" panose="020B0604030504040204" pitchFamily="34" charset="0"/>
                <a:ea typeface="Verdana" panose="020B0604030504040204" pitchFamily="34" charset="0"/>
                <a:cs typeface="Arial" panose="020B0604020202020204" pitchFamily="34" charset="0"/>
              </a:rPr>
            </a:br>
            <a:br>
              <a:rPr lang="en-US" sz="2800" cap="small" dirty="0">
                <a:solidFill>
                  <a:schemeClr val="accent1"/>
                </a:solidFill>
                <a:latin typeface="Verdana" panose="020B0604030504040204" pitchFamily="34" charset="0"/>
                <a:ea typeface="Verdana" panose="020B0604030504040204" pitchFamily="34" charset="0"/>
                <a:cs typeface="Arial" panose="020B0604020202020204" pitchFamily="34" charset="0"/>
              </a:rPr>
            </a:br>
            <a:endParaRPr lang="it-IT" sz="2400" cap="small" dirty="0">
              <a:solidFill>
                <a:schemeClr val="accent1"/>
              </a:solidFill>
              <a:latin typeface="Verdana" panose="020B0604030504040204" pitchFamily="34" charset="0"/>
              <a:ea typeface="Verdana" panose="020B0604030504040204" pitchFamily="34" charset="0"/>
              <a:cs typeface="Arial" panose="020B0604020202020204" pitchFamily="34" charset="0"/>
            </a:endParaRPr>
          </a:p>
        </p:txBody>
      </p:sp>
      <p:pic>
        <p:nvPicPr>
          <p:cNvPr id="2" name="Immagine 1" descr="Immagine che contiene logo&#10;&#10;Descrizione generata automaticamente">
            <a:extLst>
              <a:ext uri="{FF2B5EF4-FFF2-40B4-BE49-F238E27FC236}">
                <a16:creationId xmlns:a16="http://schemas.microsoft.com/office/drawing/2014/main" id="{D22BE0F3-F3DB-D20D-8EB8-257FC57ED6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spTree>
    <p:extLst>
      <p:ext uri="{BB962C8B-B14F-4D97-AF65-F5344CB8AC3E}">
        <p14:creationId xmlns:p14="http://schemas.microsoft.com/office/powerpoint/2010/main" val="3922597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Lo scopo dell’indagine</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39" y="1445018"/>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L’analisi qui presentata ha lo scopo di osservare il </a:t>
            </a:r>
            <a:r>
              <a:rPr lang="it-IT" sz="1600" b="1" dirty="0">
                <a:solidFill>
                  <a:schemeClr val="accent1">
                    <a:lumMod val="75000"/>
                  </a:schemeClr>
                </a:solidFill>
                <a:latin typeface="Verdana" panose="020B0604030504040204" pitchFamily="34" charset="0"/>
                <a:ea typeface="Verdana" panose="020B0604030504040204" pitchFamily="34" charset="0"/>
              </a:rPr>
              <a:t>livello di efficienza</a:t>
            </a:r>
            <a:r>
              <a:rPr lang="it-IT" sz="1600" dirty="0">
                <a:solidFill>
                  <a:schemeClr val="accent1">
                    <a:lumMod val="75000"/>
                  </a:schemeClr>
                </a:solidFill>
                <a:latin typeface="Verdana" panose="020B0604030504040204" pitchFamily="34" charset="0"/>
                <a:ea typeface="Verdana" panose="020B0604030504040204" pitchFamily="34" charset="0"/>
              </a:rPr>
              <a:t> delle banche italiane </a:t>
            </a:r>
          </a:p>
          <a:p>
            <a:pPr marL="800100" lvl="1" indent="-342900">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cercando di individuare i soggetti particolarmente </a:t>
            </a:r>
            <a:r>
              <a:rPr lang="it-IT" sz="1600" b="1" dirty="0">
                <a:solidFill>
                  <a:schemeClr val="accent1">
                    <a:lumMod val="75000"/>
                  </a:schemeClr>
                </a:solidFill>
                <a:latin typeface="Verdana" panose="020B0604030504040204" pitchFamily="34" charset="0"/>
                <a:ea typeface="Verdana" panose="020B0604030504040204" pitchFamily="34" charset="0"/>
              </a:rPr>
              <a:t>virtuosi</a:t>
            </a:r>
            <a:r>
              <a:rPr lang="it-IT" sz="1600" dirty="0">
                <a:solidFill>
                  <a:schemeClr val="accent1">
                    <a:lumMod val="75000"/>
                  </a:schemeClr>
                </a:solidFill>
                <a:latin typeface="Verdana" panose="020B0604030504040204" pitchFamily="34" charset="0"/>
                <a:ea typeface="Verdana" panose="020B0604030504040204" pitchFamily="34" charset="0"/>
              </a:rPr>
              <a:t> e le loro caratteristiche</a:t>
            </a:r>
          </a:p>
          <a:p>
            <a:pPr marL="800100" lvl="1" indent="-342900">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indagando quali sono le principali </a:t>
            </a:r>
            <a:r>
              <a:rPr lang="it-IT" sz="1600" b="1" dirty="0">
                <a:solidFill>
                  <a:schemeClr val="accent1">
                    <a:lumMod val="75000"/>
                  </a:schemeClr>
                </a:solidFill>
                <a:latin typeface="Verdana" panose="020B0604030504040204" pitchFamily="34" charset="0"/>
                <a:ea typeface="Verdana" panose="020B0604030504040204" pitchFamily="34" charset="0"/>
              </a:rPr>
              <a:t>leve</a:t>
            </a:r>
            <a:r>
              <a:rPr lang="it-IT" sz="1600" dirty="0">
                <a:solidFill>
                  <a:schemeClr val="accent1">
                    <a:lumMod val="75000"/>
                  </a:schemeClr>
                </a:solidFill>
                <a:latin typeface="Verdana" panose="020B0604030504040204" pitchFamily="34" charset="0"/>
                <a:ea typeface="Verdana" panose="020B0604030504040204" pitchFamily="34" charset="0"/>
              </a:rPr>
              <a:t> su cui i manager possono agire per incrementare il livello di efficienza</a:t>
            </a:r>
          </a:p>
          <a:p>
            <a:pPr marL="342900" indent="-342900">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I risultati hanno mostrato un consistente e persistente </a:t>
            </a:r>
            <a:r>
              <a:rPr lang="it-IT" sz="1600" b="1" dirty="0">
                <a:solidFill>
                  <a:schemeClr val="accent1">
                    <a:lumMod val="75000"/>
                  </a:schemeClr>
                </a:solidFill>
                <a:latin typeface="Verdana" panose="020B0604030504040204" pitchFamily="34" charset="0"/>
                <a:ea typeface="Verdana" panose="020B0604030504040204" pitchFamily="34" charset="0"/>
              </a:rPr>
              <a:t>vantaggio del sistema del credito cooperativo</a:t>
            </a:r>
            <a:r>
              <a:rPr lang="it-IT" sz="1600" dirty="0">
                <a:solidFill>
                  <a:schemeClr val="accent1">
                    <a:lumMod val="75000"/>
                  </a:schemeClr>
                </a:solidFill>
                <a:latin typeface="Verdana" panose="020B0604030504040204" pitchFamily="34" charset="0"/>
                <a:ea typeface="Verdana" panose="020B0604030504040204" pitchFamily="34" charset="0"/>
              </a:rPr>
              <a:t> rispetto alle altre banche (banche commerciali e casse di risparmio)</a:t>
            </a:r>
          </a:p>
          <a:p>
            <a:pPr marL="342900" indent="-342900">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La nostra indagine si è focalizzata sul periodo 2015-2021, ma precedenti lavori di ricerca hanno evidenziato risultati analoghi riferiti a periodi temporali diversi</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2</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spTree>
    <p:extLst>
      <p:ext uri="{BB962C8B-B14F-4D97-AF65-F5344CB8AC3E}">
        <p14:creationId xmlns:p14="http://schemas.microsoft.com/office/powerpoint/2010/main" val="100569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Il concetto di efficienza</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39" y="1445018"/>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Studiare l’efficienza significa individuare una serie di misure utili per giudicare la </a:t>
            </a:r>
            <a:r>
              <a:rPr lang="it-IT" sz="1400" b="1" dirty="0">
                <a:solidFill>
                  <a:schemeClr val="accent1">
                    <a:lumMod val="75000"/>
                  </a:schemeClr>
                </a:solidFill>
                <a:latin typeface="Verdana" panose="020B0604030504040204" pitchFamily="34" charset="0"/>
                <a:ea typeface="Verdana" panose="020B0604030504040204" pitchFamily="34" charset="0"/>
              </a:rPr>
              <a:t>performance</a:t>
            </a:r>
            <a:r>
              <a:rPr lang="it-IT" sz="1400" dirty="0">
                <a:solidFill>
                  <a:schemeClr val="accent1">
                    <a:lumMod val="75000"/>
                  </a:schemeClr>
                </a:solidFill>
                <a:latin typeface="Verdana" panose="020B0604030504040204" pitchFamily="34" charset="0"/>
                <a:ea typeface="Verdana" panose="020B0604030504040204" pitchFamily="34" charset="0"/>
              </a:rPr>
              <a:t> aziendale in funzione delle caratteristiche peculiari del </a:t>
            </a:r>
            <a:r>
              <a:rPr lang="it-IT" sz="1400" b="1" dirty="0">
                <a:solidFill>
                  <a:schemeClr val="accent1">
                    <a:lumMod val="75000"/>
                  </a:schemeClr>
                </a:solidFill>
                <a:latin typeface="Verdana" panose="020B0604030504040204" pitchFamily="34" charset="0"/>
                <a:ea typeface="Verdana" panose="020B0604030504040204" pitchFamily="34" charset="0"/>
              </a:rPr>
              <a:t>processo produttivo</a:t>
            </a:r>
            <a:r>
              <a:rPr lang="it-IT" sz="1400" dirty="0">
                <a:solidFill>
                  <a:schemeClr val="accent1">
                    <a:lumMod val="75000"/>
                  </a:schemeClr>
                </a:solidFill>
                <a:latin typeface="Verdana" panose="020B0604030504040204" pitchFamily="34" charset="0"/>
                <a:ea typeface="Verdana" panose="020B0604030504040204" pitchFamily="34" charset="0"/>
              </a:rPr>
              <a:t> specifico di quella particolare </a:t>
            </a:r>
            <a:r>
              <a:rPr lang="it-IT" sz="1400" i="1" dirty="0" err="1">
                <a:solidFill>
                  <a:schemeClr val="accent1">
                    <a:lumMod val="75000"/>
                  </a:schemeClr>
                </a:solidFill>
                <a:latin typeface="Verdana" panose="020B0604030504040204" pitchFamily="34" charset="0"/>
                <a:ea typeface="Verdana" panose="020B0604030504040204" pitchFamily="34" charset="0"/>
              </a:rPr>
              <a:t>industry</a:t>
            </a:r>
            <a:r>
              <a:rPr lang="it-IT" sz="1400" dirty="0">
                <a:solidFill>
                  <a:schemeClr val="accent1">
                    <a:lumMod val="75000"/>
                  </a:schemeClr>
                </a:solidFill>
                <a:latin typeface="Verdana" panose="020B0604030504040204" pitchFamily="34" charset="0"/>
                <a:ea typeface="Verdana" panose="020B0604030504040204" pitchFamily="34" charset="0"/>
              </a:rPr>
              <a:t>, ossia la tecnologia con la quale gli input vengono trasformati in output</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Indicatori di natura contabile (</a:t>
            </a:r>
            <a:r>
              <a:rPr lang="it-IT" sz="1400" dirty="0" err="1">
                <a:solidFill>
                  <a:schemeClr val="accent1">
                    <a:lumMod val="75000"/>
                  </a:schemeClr>
                </a:solidFill>
                <a:latin typeface="Verdana" panose="020B0604030504040204" pitchFamily="34" charset="0"/>
                <a:ea typeface="Verdana" panose="020B0604030504040204" pitchFamily="34" charset="0"/>
              </a:rPr>
              <a:t>ratios</a:t>
            </a:r>
            <a:r>
              <a:rPr lang="it-IT" sz="1400" dirty="0">
                <a:solidFill>
                  <a:schemeClr val="accent1">
                    <a:lumMod val="75000"/>
                  </a:schemeClr>
                </a:solidFill>
                <a:latin typeface="Verdana" panose="020B0604030504040204" pitchFamily="34" charset="0"/>
                <a:ea typeface="Verdana" panose="020B0604030504040204" pitchFamily="34" charset="0"/>
              </a:rPr>
              <a:t>) basati su un’ottica puramente finanziaria</a:t>
            </a:r>
          </a:p>
          <a:p>
            <a:pPr marL="800100" lvl="1" indent="-342900">
              <a:lnSpc>
                <a:spcPct val="114000"/>
              </a:lnSpc>
              <a:spcAft>
                <a:spcPts val="600"/>
              </a:spcAft>
              <a:buFont typeface="Arial" panose="020B0604020202020204" pitchFamily="34" charset="0"/>
              <a:buChar char="•"/>
            </a:pPr>
            <a:r>
              <a:rPr lang="it-IT" sz="1400" b="1" dirty="0">
                <a:solidFill>
                  <a:schemeClr val="accent1">
                    <a:lumMod val="75000"/>
                  </a:schemeClr>
                </a:solidFill>
                <a:latin typeface="Verdana" panose="020B0604030504040204" pitchFamily="34" charset="0"/>
                <a:ea typeface="Verdana" panose="020B0604030504040204" pitchFamily="34" charset="0"/>
              </a:rPr>
              <a:t>X-</a:t>
            </a:r>
            <a:r>
              <a:rPr lang="it-IT" sz="1400" b="1" dirty="0" err="1">
                <a:solidFill>
                  <a:schemeClr val="accent1">
                    <a:lumMod val="75000"/>
                  </a:schemeClr>
                </a:solidFill>
                <a:latin typeface="Verdana" panose="020B0604030504040204" pitchFamily="34" charset="0"/>
                <a:ea typeface="Verdana" panose="020B0604030504040204" pitchFamily="34" charset="0"/>
              </a:rPr>
              <a:t>efficiency</a:t>
            </a:r>
            <a:r>
              <a:rPr lang="it-IT" sz="1400" dirty="0">
                <a:solidFill>
                  <a:schemeClr val="accent1">
                    <a:lumMod val="75000"/>
                  </a:schemeClr>
                </a:solidFill>
                <a:latin typeface="Verdana" panose="020B0604030504040204" pitchFamily="34" charset="0"/>
                <a:ea typeface="Verdana" panose="020B0604030504040204" pitchFamily="34" charset="0"/>
              </a:rPr>
              <a:t> (efficienza operativa, efficienza tecnica, efficienza allocativa, tecnologia di produzione)</a:t>
            </a:r>
          </a:p>
          <a:p>
            <a:pPr marL="1257300" lvl="2"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a:t>
            </a:r>
            <a:r>
              <a:rPr lang="it-IT" sz="1400" b="1" dirty="0">
                <a:solidFill>
                  <a:schemeClr val="accent1">
                    <a:lumMod val="75000"/>
                  </a:schemeClr>
                </a:solidFill>
                <a:latin typeface="Verdana" panose="020B0604030504040204" pitchFamily="34" charset="0"/>
                <a:ea typeface="Verdana" panose="020B0604030504040204" pitchFamily="34" charset="0"/>
              </a:rPr>
              <a:t>funzione di tecnologia produttiva</a:t>
            </a:r>
            <a:r>
              <a:rPr lang="it-IT" sz="1400" dirty="0">
                <a:solidFill>
                  <a:schemeClr val="accent1">
                    <a:lumMod val="75000"/>
                  </a:schemeClr>
                </a:solidFill>
                <a:latin typeface="Verdana" panose="020B0604030504040204" pitchFamily="34" charset="0"/>
                <a:ea typeface="Verdana" panose="020B0604030504040204" pitchFamily="34" charset="0"/>
              </a:rPr>
              <a:t> esprime il processo tecnologico attraverso cui l’impresa ottiene gli output (massimi) combinando tra loro vari input</a:t>
            </a:r>
          </a:p>
          <a:p>
            <a:pPr marL="1257300" lvl="2"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Tale funzione può essere studiata osservando la funzione di </a:t>
            </a:r>
            <a:r>
              <a:rPr lang="it-IT" sz="1400" b="1" dirty="0">
                <a:solidFill>
                  <a:schemeClr val="accent1">
                    <a:lumMod val="75000"/>
                  </a:schemeClr>
                </a:solidFill>
                <a:latin typeface="Verdana" panose="020B0604030504040204" pitchFamily="34" charset="0"/>
                <a:ea typeface="Verdana" panose="020B0604030504040204" pitchFamily="34" charset="0"/>
              </a:rPr>
              <a:t>costo minimo</a:t>
            </a:r>
            <a:r>
              <a:rPr lang="it-IT" sz="1400" dirty="0">
                <a:solidFill>
                  <a:schemeClr val="accent1">
                    <a:lumMod val="75000"/>
                  </a:schemeClr>
                </a:solidFill>
                <a:latin typeface="Verdana" panose="020B0604030504040204" pitchFamily="34" charset="0"/>
                <a:ea typeface="Verdana" panose="020B0604030504040204" pitchFamily="34" charset="0"/>
              </a:rPr>
              <a:t> oppure la funzione di </a:t>
            </a:r>
            <a:r>
              <a:rPr lang="it-IT" sz="1400" b="1" dirty="0">
                <a:solidFill>
                  <a:schemeClr val="accent1">
                    <a:lumMod val="75000"/>
                  </a:schemeClr>
                </a:solidFill>
                <a:latin typeface="Verdana" panose="020B0604030504040204" pitchFamily="34" charset="0"/>
                <a:ea typeface="Verdana" panose="020B0604030504040204" pitchFamily="34" charset="0"/>
              </a:rPr>
              <a:t>profitto massimo</a:t>
            </a:r>
          </a:p>
          <a:p>
            <a:pPr marL="342900"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a:t>
            </a:r>
            <a:r>
              <a:rPr lang="it-IT" sz="1400" b="1" dirty="0">
                <a:solidFill>
                  <a:schemeClr val="accent1">
                    <a:lumMod val="75000"/>
                  </a:schemeClr>
                </a:solidFill>
                <a:latin typeface="Verdana" panose="020B0604030504040204" pitchFamily="34" charset="0"/>
                <a:ea typeface="Verdana" panose="020B0604030504040204" pitchFamily="34" charset="0"/>
              </a:rPr>
              <a:t>frontiera di costo</a:t>
            </a:r>
            <a:r>
              <a:rPr lang="it-IT" sz="1400" dirty="0">
                <a:solidFill>
                  <a:schemeClr val="accent1">
                    <a:lumMod val="75000"/>
                  </a:schemeClr>
                </a:solidFill>
                <a:latin typeface="Verdana" panose="020B0604030504040204" pitchFamily="34" charset="0"/>
                <a:ea typeface="Verdana" panose="020B0604030504040204" pitchFamily="34" charset="0"/>
              </a:rPr>
              <a:t> è la funzione che permette di individuare il costo minimo associato alla produzione di una quantità predefinita di output, mediante l’impiego di un mix ottimale di fattori produttivi</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frontiera efficiente assume che vi siano operatori perfettamente razionali che dispongono di un ampio set informativo sui prezzi e sulle tecnologie di produzione pertanto definiscono le proprie strategie senza ritardi e con piena informazione</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Nel mondo reale i manager prendono decisioni basandosi su un </a:t>
            </a:r>
            <a:r>
              <a:rPr lang="it-IT" sz="1400" b="1" dirty="0">
                <a:solidFill>
                  <a:schemeClr val="accent1">
                    <a:lumMod val="75000"/>
                  </a:schemeClr>
                </a:solidFill>
                <a:latin typeface="Verdana" panose="020B0604030504040204" pitchFamily="34" charset="0"/>
                <a:ea typeface="Verdana" panose="020B0604030504040204" pitchFamily="34" charset="0"/>
              </a:rPr>
              <a:t>processo interpretativo</a:t>
            </a:r>
            <a:r>
              <a:rPr lang="it-IT" sz="1400" dirty="0">
                <a:solidFill>
                  <a:schemeClr val="accent1">
                    <a:lumMod val="75000"/>
                  </a:schemeClr>
                </a:solidFill>
                <a:latin typeface="Verdana" panose="020B0604030504040204" pitchFamily="34" charset="0"/>
                <a:ea typeface="Verdana" panose="020B0604030504040204" pitchFamily="34" charset="0"/>
              </a:rPr>
              <a:t> impattato da vari fattori quali ritardi, difficoltà di comunicazione, processi produttivi non efficienti, eventi esogeni…</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Il risultato finale può essere diverso dal benchmark ottimale</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3</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spTree>
    <p:extLst>
      <p:ext uri="{BB962C8B-B14F-4D97-AF65-F5344CB8AC3E}">
        <p14:creationId xmlns:p14="http://schemas.microsoft.com/office/powerpoint/2010/main" val="107900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La frontiera di costo</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138008" y="1445018"/>
            <a:ext cx="5564294" cy="4968482"/>
          </a:xfrm>
          <a:prstGeom prst="rect">
            <a:avLst/>
          </a:prstGeom>
          <a:noFill/>
        </p:spPr>
        <p:txBody>
          <a:bodyPr wrap="square" rtlCol="0">
            <a:normAutofit/>
          </a:bodyPr>
          <a:lstStyle/>
          <a:p>
            <a:pPr marL="342900"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L’approccio adottato è di tipo parametrico (</a:t>
            </a:r>
            <a:r>
              <a:rPr lang="it-IT" sz="1400" b="1" dirty="0" err="1">
                <a:solidFill>
                  <a:schemeClr val="accent1">
                    <a:lumMod val="75000"/>
                  </a:schemeClr>
                </a:solidFill>
                <a:latin typeface="Verdana" panose="020B0604030504040204" pitchFamily="34" charset="0"/>
                <a:ea typeface="Verdana" panose="020B0604030504040204" pitchFamily="34" charset="0"/>
              </a:rPr>
              <a:t>Stochastic</a:t>
            </a:r>
            <a:r>
              <a:rPr lang="it-IT" sz="1400" b="1" dirty="0">
                <a:solidFill>
                  <a:schemeClr val="accent1">
                    <a:lumMod val="75000"/>
                  </a:schemeClr>
                </a:solidFill>
                <a:latin typeface="Verdana" panose="020B0604030504040204" pitchFamily="34" charset="0"/>
                <a:ea typeface="Verdana" panose="020B0604030504040204" pitchFamily="34" charset="0"/>
              </a:rPr>
              <a:t> </a:t>
            </a:r>
            <a:r>
              <a:rPr lang="it-IT" sz="1400" b="1" dirty="0" err="1">
                <a:solidFill>
                  <a:schemeClr val="accent1">
                    <a:lumMod val="75000"/>
                  </a:schemeClr>
                </a:solidFill>
                <a:latin typeface="Verdana" panose="020B0604030504040204" pitchFamily="34" charset="0"/>
                <a:ea typeface="Verdana" panose="020B0604030504040204" pitchFamily="34" charset="0"/>
              </a:rPr>
              <a:t>Frontier</a:t>
            </a:r>
            <a:r>
              <a:rPr lang="it-IT" sz="1400" b="1" dirty="0">
                <a:solidFill>
                  <a:schemeClr val="accent1">
                    <a:lumMod val="75000"/>
                  </a:schemeClr>
                </a:solidFill>
                <a:latin typeface="Verdana" panose="020B0604030504040204" pitchFamily="34" charset="0"/>
                <a:ea typeface="Verdana" panose="020B0604030504040204" pitchFamily="34" charset="0"/>
              </a:rPr>
              <a:t> </a:t>
            </a:r>
            <a:r>
              <a:rPr lang="it-IT" sz="1400" b="1" dirty="0" err="1">
                <a:solidFill>
                  <a:schemeClr val="accent1">
                    <a:lumMod val="75000"/>
                  </a:schemeClr>
                </a:solidFill>
                <a:latin typeface="Verdana" panose="020B0604030504040204" pitchFamily="34" charset="0"/>
                <a:ea typeface="Verdana" panose="020B0604030504040204" pitchFamily="34" charset="0"/>
              </a:rPr>
              <a:t>Approach</a:t>
            </a:r>
            <a:r>
              <a:rPr lang="it-IT" sz="1400" b="1" dirty="0">
                <a:solidFill>
                  <a:schemeClr val="accent1">
                    <a:lumMod val="75000"/>
                  </a:schemeClr>
                </a:solidFill>
                <a:latin typeface="Verdana" panose="020B0604030504040204" pitchFamily="34" charset="0"/>
                <a:ea typeface="Verdana" panose="020B0604030504040204" pitchFamily="34" charset="0"/>
              </a:rPr>
              <a:t> </a:t>
            </a:r>
            <a:r>
              <a:rPr lang="it-IT" sz="1400" dirty="0">
                <a:solidFill>
                  <a:schemeClr val="accent1">
                    <a:lumMod val="75000"/>
                  </a:schemeClr>
                </a:solidFill>
                <a:latin typeface="Verdana" panose="020B0604030504040204" pitchFamily="34" charset="0"/>
                <a:ea typeface="Verdana" panose="020B0604030504040204" pitchFamily="34" charset="0"/>
              </a:rPr>
              <a:t>– SFA)</a:t>
            </a:r>
          </a:p>
          <a:p>
            <a:pPr marL="342900"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funzione di costo è rappresentata dalla seguente funzione</a:t>
            </a:r>
          </a:p>
          <a:p>
            <a:pPr marL="342900" indent="-342900">
              <a:lnSpc>
                <a:spcPct val="114000"/>
              </a:lnSpc>
              <a:spcAft>
                <a:spcPts val="600"/>
              </a:spcAft>
              <a:buFont typeface="Arial" panose="020B0604020202020204" pitchFamily="34" charset="0"/>
              <a:buChar char="•"/>
            </a:pPr>
            <a:endParaRPr lang="it-IT" sz="1400" dirty="0">
              <a:solidFill>
                <a:schemeClr val="accent1">
                  <a:lumMod val="75000"/>
                </a:schemeClr>
              </a:solidFill>
              <a:latin typeface="Verdana" panose="020B0604030504040204" pitchFamily="34" charset="0"/>
              <a:ea typeface="Verdana" panose="020B0604030504040204" pitchFamily="34" charset="0"/>
            </a:endParaRPr>
          </a:p>
          <a:p>
            <a:pPr marL="342900" indent="-342900">
              <a:lnSpc>
                <a:spcPct val="114000"/>
              </a:lnSpc>
              <a:spcAft>
                <a:spcPts val="600"/>
              </a:spcAft>
              <a:buFont typeface="Arial" panose="020B0604020202020204" pitchFamily="34" charset="0"/>
              <a:buChar char="•"/>
            </a:pPr>
            <a:endParaRPr lang="it-IT" sz="1400" dirty="0">
              <a:solidFill>
                <a:schemeClr val="accent1">
                  <a:lumMod val="75000"/>
                </a:schemeClr>
              </a:solidFill>
              <a:latin typeface="Verdana" panose="020B0604030504040204" pitchFamily="34" charset="0"/>
              <a:ea typeface="Verdana" panose="020B0604030504040204" pitchFamily="34" charset="0"/>
            </a:endParaRPr>
          </a:p>
          <a:p>
            <a:pPr marL="342900" indent="-342900">
              <a:lnSpc>
                <a:spcPct val="114000"/>
              </a:lnSpc>
              <a:spcAft>
                <a:spcPts val="600"/>
              </a:spcAft>
              <a:buFont typeface="Arial" panose="020B0604020202020204" pitchFamily="34" charset="0"/>
              <a:buChar char="•"/>
            </a:pPr>
            <a:endParaRPr lang="it-IT" sz="1400" dirty="0">
              <a:solidFill>
                <a:schemeClr val="accent1">
                  <a:lumMod val="75000"/>
                </a:schemeClr>
              </a:solidFill>
              <a:latin typeface="Verdana" panose="020B0604030504040204" pitchFamily="34" charset="0"/>
              <a:ea typeface="Verdana" panose="020B0604030504040204" pitchFamily="34" charset="0"/>
            </a:endParaRPr>
          </a:p>
          <a:p>
            <a:pPr marL="342900" indent="-342900">
              <a:lnSpc>
                <a:spcPct val="114000"/>
              </a:lnSpc>
              <a:spcAft>
                <a:spcPts val="600"/>
              </a:spcAft>
              <a:buFont typeface="Arial" panose="020B0604020202020204" pitchFamily="34" charset="0"/>
              <a:buChar char="•"/>
            </a:pPr>
            <a:endParaRPr lang="it-IT" sz="1400" dirty="0">
              <a:solidFill>
                <a:schemeClr val="accent1">
                  <a:lumMod val="75000"/>
                </a:schemeClr>
              </a:solidFill>
              <a:latin typeface="Verdana" panose="020B0604030504040204" pitchFamily="34" charset="0"/>
              <a:ea typeface="Verdana" panose="020B0604030504040204" pitchFamily="34" charset="0"/>
            </a:endParaRPr>
          </a:p>
          <a:p>
            <a:pPr marL="342900" indent="-342900">
              <a:lnSpc>
                <a:spcPct val="114000"/>
              </a:lnSpc>
              <a:spcAft>
                <a:spcPts val="600"/>
              </a:spcAft>
              <a:buFont typeface="Arial" panose="020B0604020202020204" pitchFamily="34" charset="0"/>
              <a:buChar char="•"/>
            </a:pPr>
            <a:endParaRPr lang="it-IT" sz="1400" dirty="0">
              <a:solidFill>
                <a:schemeClr val="accent1">
                  <a:lumMod val="75000"/>
                </a:schemeClr>
              </a:solidFill>
              <a:latin typeface="Verdana" panose="020B0604030504040204" pitchFamily="34" charset="0"/>
              <a:ea typeface="Verdana" panose="020B0604030504040204" pitchFamily="34" charset="0"/>
            </a:endParaRPr>
          </a:p>
          <a:p>
            <a:pPr marL="342900"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dove Q rappresenta la quantità di prodotto finale (</a:t>
            </a:r>
            <a:r>
              <a:rPr lang="it-IT" sz="1400" b="1" dirty="0">
                <a:solidFill>
                  <a:schemeClr val="accent1">
                    <a:lumMod val="75000"/>
                  </a:schemeClr>
                </a:solidFill>
                <a:latin typeface="Verdana" panose="020B0604030504040204" pitchFamily="34" charset="0"/>
                <a:ea typeface="Verdana" panose="020B0604030504040204" pitchFamily="34" charset="0"/>
              </a:rPr>
              <a:t>output</a:t>
            </a:r>
            <a:r>
              <a:rPr lang="it-IT" sz="1400" dirty="0">
                <a:solidFill>
                  <a:schemeClr val="accent1">
                    <a:lumMod val="75000"/>
                  </a:schemeClr>
                </a:solidFill>
                <a:latin typeface="Verdana" panose="020B0604030504040204" pitchFamily="34" charset="0"/>
                <a:ea typeface="Verdana" panose="020B0604030504040204" pitchFamily="34" charset="0"/>
              </a:rPr>
              <a:t>) mentre F rappresenta il prezzo di ciascun fattore produttivo impiegato (</a:t>
            </a:r>
            <a:r>
              <a:rPr lang="it-IT" sz="1400" b="1" dirty="0">
                <a:solidFill>
                  <a:schemeClr val="accent1">
                    <a:lumMod val="75000"/>
                  </a:schemeClr>
                </a:solidFill>
                <a:latin typeface="Verdana" panose="020B0604030504040204" pitchFamily="34" charset="0"/>
                <a:ea typeface="Verdana" panose="020B0604030504040204" pitchFamily="34" charset="0"/>
              </a:rPr>
              <a:t>input</a:t>
            </a:r>
            <a:r>
              <a:rPr lang="it-IT" sz="1400" dirty="0">
                <a:solidFill>
                  <a:schemeClr val="accent1">
                    <a:lumMod val="75000"/>
                  </a:schemeClr>
                </a:solidFill>
                <a:latin typeface="Verdana" panose="020B0604030504040204" pitchFamily="34" charset="0"/>
                <a:ea typeface="Verdana" panose="020B0604030504040204" pitchFamily="34" charset="0"/>
              </a:rPr>
              <a:t>)</a:t>
            </a:r>
          </a:p>
          <a:p>
            <a:pPr marL="342900"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 distanza tra ciascuna banca e la frontiera dipende da due fattori:</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fattori esogeni (casuali)</a:t>
            </a:r>
          </a:p>
          <a:p>
            <a:pPr marL="800100" lvl="1" indent="-342900">
              <a:lnSpc>
                <a:spcPct val="114000"/>
              </a:lnSpc>
              <a:spcAft>
                <a:spcPts val="600"/>
              </a:spcAft>
              <a:buFont typeface="Arial" panose="020B0604020202020204" pitchFamily="34" charset="0"/>
              <a:buChar char="•"/>
            </a:pPr>
            <a:r>
              <a:rPr lang="it-IT" sz="1400" b="1" dirty="0">
                <a:solidFill>
                  <a:schemeClr val="accent1">
                    <a:lumMod val="75000"/>
                  </a:schemeClr>
                </a:solidFill>
                <a:latin typeface="Verdana" panose="020B0604030504040204" pitchFamily="34" charset="0"/>
                <a:ea typeface="Verdana" panose="020B0604030504040204" pitchFamily="34" charset="0"/>
              </a:rPr>
              <a:t>inefficienza</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4</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cxnSp>
        <p:nvCxnSpPr>
          <p:cNvPr id="8" name="Connettore 2 7">
            <a:extLst>
              <a:ext uri="{FF2B5EF4-FFF2-40B4-BE49-F238E27FC236}">
                <a16:creationId xmlns:a16="http://schemas.microsoft.com/office/drawing/2014/main" id="{E72A6494-1F91-BA18-A382-1B8A7E75B346}"/>
              </a:ext>
            </a:extLst>
          </p:cNvPr>
          <p:cNvCxnSpPr/>
          <p:nvPr/>
        </p:nvCxnSpPr>
        <p:spPr>
          <a:xfrm flipH="1" flipV="1">
            <a:off x="7611531" y="1579033"/>
            <a:ext cx="33867" cy="4318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ttore 2 9">
            <a:extLst>
              <a:ext uri="{FF2B5EF4-FFF2-40B4-BE49-F238E27FC236}">
                <a16:creationId xmlns:a16="http://schemas.microsoft.com/office/drawing/2014/main" id="{8D6093A6-0405-8761-0A64-AF717BE9EF3E}"/>
              </a:ext>
            </a:extLst>
          </p:cNvPr>
          <p:cNvCxnSpPr/>
          <p:nvPr/>
        </p:nvCxnSpPr>
        <p:spPr>
          <a:xfrm>
            <a:off x="7645398" y="5897033"/>
            <a:ext cx="43222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igura a mano libera: forma 13">
            <a:extLst>
              <a:ext uri="{FF2B5EF4-FFF2-40B4-BE49-F238E27FC236}">
                <a16:creationId xmlns:a16="http://schemas.microsoft.com/office/drawing/2014/main" id="{00E3FF0B-C178-498C-304D-D2FAD61B9DBB}"/>
              </a:ext>
            </a:extLst>
          </p:cNvPr>
          <p:cNvSpPr/>
          <p:nvPr/>
        </p:nvSpPr>
        <p:spPr>
          <a:xfrm>
            <a:off x="8047565" y="3119967"/>
            <a:ext cx="3378200" cy="1938866"/>
          </a:xfrm>
          <a:custGeom>
            <a:avLst/>
            <a:gdLst>
              <a:gd name="connsiteX0" fmla="*/ 0 w 3378200"/>
              <a:gd name="connsiteY0" fmla="*/ 1938866 h 1938866"/>
              <a:gd name="connsiteX1" fmla="*/ 1879600 w 3378200"/>
              <a:gd name="connsiteY1" fmla="*/ 1286933 h 1938866"/>
              <a:gd name="connsiteX2" fmla="*/ 3378200 w 3378200"/>
              <a:gd name="connsiteY2" fmla="*/ 0 h 1938866"/>
            </a:gdLst>
            <a:ahLst/>
            <a:cxnLst>
              <a:cxn ang="0">
                <a:pos x="connsiteX0" y="connsiteY0"/>
              </a:cxn>
              <a:cxn ang="0">
                <a:pos x="connsiteX1" y="connsiteY1"/>
              </a:cxn>
              <a:cxn ang="0">
                <a:pos x="connsiteX2" y="connsiteY2"/>
              </a:cxn>
            </a:cxnLst>
            <a:rect l="l" t="t" r="r" b="b"/>
            <a:pathLst>
              <a:path w="3378200" h="1938866">
                <a:moveTo>
                  <a:pt x="0" y="1938866"/>
                </a:moveTo>
                <a:cubicBezTo>
                  <a:pt x="658283" y="1774471"/>
                  <a:pt x="1316567" y="1610077"/>
                  <a:pt x="1879600" y="1286933"/>
                </a:cubicBezTo>
                <a:cubicBezTo>
                  <a:pt x="2442633" y="963789"/>
                  <a:pt x="2910416" y="481894"/>
                  <a:pt x="3378200" y="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5" name="CasellaDiTesto 14">
            <a:extLst>
              <a:ext uri="{FF2B5EF4-FFF2-40B4-BE49-F238E27FC236}">
                <a16:creationId xmlns:a16="http://schemas.microsoft.com/office/drawing/2014/main" id="{606334A6-5E6C-A610-CDA7-A8ABBB27C968}"/>
              </a:ext>
            </a:extLst>
          </p:cNvPr>
          <p:cNvSpPr txBox="1"/>
          <p:nvPr/>
        </p:nvSpPr>
        <p:spPr>
          <a:xfrm>
            <a:off x="10759765" y="4178299"/>
            <a:ext cx="1332000" cy="288000"/>
          </a:xfrm>
          <a:prstGeom prst="rect">
            <a:avLst/>
          </a:prstGeom>
          <a:noFill/>
        </p:spPr>
        <p:txBody>
          <a:bodyPr wrap="square" rtlCol="0">
            <a:spAutoFit/>
          </a:bodyPr>
          <a:lstStyle/>
          <a:p>
            <a:r>
              <a:rPr lang="it-IT" sz="1200" dirty="0">
                <a:solidFill>
                  <a:schemeClr val="accent1"/>
                </a:solidFill>
              </a:rPr>
              <a:t>Frontiera di costo</a:t>
            </a:r>
            <a:endParaRPr lang="it-IT" dirty="0">
              <a:solidFill>
                <a:schemeClr val="accent1"/>
              </a:solidFill>
            </a:endParaRPr>
          </a:p>
        </p:txBody>
      </p:sp>
      <p:cxnSp>
        <p:nvCxnSpPr>
          <p:cNvPr id="17" name="Connettore 2 16">
            <a:extLst>
              <a:ext uri="{FF2B5EF4-FFF2-40B4-BE49-F238E27FC236}">
                <a16:creationId xmlns:a16="http://schemas.microsoft.com/office/drawing/2014/main" id="{F4B0F28A-33EA-1C84-1423-A7B2EAD968F0}"/>
              </a:ext>
            </a:extLst>
          </p:cNvPr>
          <p:cNvCxnSpPr>
            <a:stCxn id="15" idx="0"/>
          </p:cNvCxnSpPr>
          <p:nvPr/>
        </p:nvCxnSpPr>
        <p:spPr>
          <a:xfrm flipH="1" flipV="1">
            <a:off x="10879665" y="3699933"/>
            <a:ext cx="546100" cy="4783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CasellaDiTesto 17">
            <a:extLst>
              <a:ext uri="{FF2B5EF4-FFF2-40B4-BE49-F238E27FC236}">
                <a16:creationId xmlns:a16="http://schemas.microsoft.com/office/drawing/2014/main" id="{D51730FF-C828-2CEC-AABE-D05E82015976}"/>
              </a:ext>
            </a:extLst>
          </p:cNvPr>
          <p:cNvSpPr txBox="1"/>
          <p:nvPr/>
        </p:nvSpPr>
        <p:spPr>
          <a:xfrm>
            <a:off x="11432861" y="5897033"/>
            <a:ext cx="684000" cy="288000"/>
          </a:xfrm>
          <a:prstGeom prst="rect">
            <a:avLst/>
          </a:prstGeom>
          <a:noFill/>
        </p:spPr>
        <p:txBody>
          <a:bodyPr wrap="square" rtlCol="0">
            <a:spAutoFit/>
          </a:bodyPr>
          <a:lstStyle/>
          <a:p>
            <a:r>
              <a:rPr lang="it-IT" sz="1200" dirty="0">
                <a:solidFill>
                  <a:schemeClr val="accent1"/>
                </a:solidFill>
              </a:rPr>
              <a:t>Output</a:t>
            </a:r>
            <a:endParaRPr lang="it-IT" dirty="0">
              <a:solidFill>
                <a:schemeClr val="accent1"/>
              </a:solidFill>
            </a:endParaRPr>
          </a:p>
        </p:txBody>
      </p:sp>
      <p:sp>
        <p:nvSpPr>
          <p:cNvPr id="19" name="CasellaDiTesto 18">
            <a:extLst>
              <a:ext uri="{FF2B5EF4-FFF2-40B4-BE49-F238E27FC236}">
                <a16:creationId xmlns:a16="http://schemas.microsoft.com/office/drawing/2014/main" id="{3AAB9ABF-CD3D-7330-029F-C5AA5E966BEC}"/>
              </a:ext>
            </a:extLst>
          </p:cNvPr>
          <p:cNvSpPr txBox="1"/>
          <p:nvPr/>
        </p:nvSpPr>
        <p:spPr>
          <a:xfrm>
            <a:off x="7611531" y="1626417"/>
            <a:ext cx="1008000" cy="288000"/>
          </a:xfrm>
          <a:prstGeom prst="rect">
            <a:avLst/>
          </a:prstGeom>
          <a:noFill/>
        </p:spPr>
        <p:txBody>
          <a:bodyPr wrap="square" rtlCol="0">
            <a:spAutoFit/>
          </a:bodyPr>
          <a:lstStyle/>
          <a:p>
            <a:r>
              <a:rPr lang="it-IT" sz="1200" dirty="0">
                <a:solidFill>
                  <a:schemeClr val="accent1"/>
                </a:solidFill>
              </a:rPr>
              <a:t>Costi totali</a:t>
            </a:r>
            <a:endParaRPr lang="it-IT" dirty="0">
              <a:solidFill>
                <a:schemeClr val="accent1"/>
              </a:solidFill>
            </a:endParaRPr>
          </a:p>
        </p:txBody>
      </p:sp>
      <p:sp>
        <p:nvSpPr>
          <p:cNvPr id="20" name="Ovale 19">
            <a:extLst>
              <a:ext uri="{FF2B5EF4-FFF2-40B4-BE49-F238E27FC236}">
                <a16:creationId xmlns:a16="http://schemas.microsoft.com/office/drawing/2014/main" id="{F1AE269B-87FE-1187-59AA-00F7F3D03738}"/>
              </a:ext>
            </a:extLst>
          </p:cNvPr>
          <p:cNvSpPr/>
          <p:nvPr/>
        </p:nvSpPr>
        <p:spPr>
          <a:xfrm>
            <a:off x="8266334" y="4550898"/>
            <a:ext cx="135467"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Ovale 20">
            <a:extLst>
              <a:ext uri="{FF2B5EF4-FFF2-40B4-BE49-F238E27FC236}">
                <a16:creationId xmlns:a16="http://schemas.microsoft.com/office/drawing/2014/main" id="{86551D05-B03E-95CF-FA41-00771738DEBA}"/>
              </a:ext>
            </a:extLst>
          </p:cNvPr>
          <p:cNvSpPr/>
          <p:nvPr/>
        </p:nvSpPr>
        <p:spPr>
          <a:xfrm>
            <a:off x="9458697" y="4030253"/>
            <a:ext cx="135467"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2" name="Ovale 21">
            <a:extLst>
              <a:ext uri="{FF2B5EF4-FFF2-40B4-BE49-F238E27FC236}">
                <a16:creationId xmlns:a16="http://schemas.microsoft.com/office/drawing/2014/main" id="{147ECB00-03EF-AAE5-65AA-CC68A5CBD642}"/>
              </a:ext>
            </a:extLst>
          </p:cNvPr>
          <p:cNvSpPr/>
          <p:nvPr/>
        </p:nvSpPr>
        <p:spPr>
          <a:xfrm>
            <a:off x="9856632" y="3479932"/>
            <a:ext cx="135467"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Ovale 23">
            <a:extLst>
              <a:ext uri="{FF2B5EF4-FFF2-40B4-BE49-F238E27FC236}">
                <a16:creationId xmlns:a16="http://schemas.microsoft.com/office/drawing/2014/main" id="{FD740072-3BCF-E450-0128-DD0F414744BD}"/>
              </a:ext>
            </a:extLst>
          </p:cNvPr>
          <p:cNvSpPr/>
          <p:nvPr/>
        </p:nvSpPr>
        <p:spPr>
          <a:xfrm>
            <a:off x="10811931" y="3103034"/>
            <a:ext cx="135467"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Ovale 24">
            <a:extLst>
              <a:ext uri="{FF2B5EF4-FFF2-40B4-BE49-F238E27FC236}">
                <a16:creationId xmlns:a16="http://schemas.microsoft.com/office/drawing/2014/main" id="{E6BB9C6B-C26B-F6D2-A978-9D3618F401D5}"/>
              </a:ext>
            </a:extLst>
          </p:cNvPr>
          <p:cNvSpPr/>
          <p:nvPr/>
        </p:nvSpPr>
        <p:spPr>
          <a:xfrm>
            <a:off x="8928098" y="2497667"/>
            <a:ext cx="135467"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6" name="CasellaDiTesto 25">
            <a:extLst>
              <a:ext uri="{FF2B5EF4-FFF2-40B4-BE49-F238E27FC236}">
                <a16:creationId xmlns:a16="http://schemas.microsoft.com/office/drawing/2014/main" id="{B385A892-0B4C-B8AD-5D20-AE944DA9AA89}"/>
              </a:ext>
            </a:extLst>
          </p:cNvPr>
          <p:cNvSpPr txBox="1"/>
          <p:nvPr/>
        </p:nvSpPr>
        <p:spPr>
          <a:xfrm>
            <a:off x="8094733" y="4362446"/>
            <a:ext cx="288000" cy="288000"/>
          </a:xfrm>
          <a:prstGeom prst="rect">
            <a:avLst/>
          </a:prstGeom>
          <a:noFill/>
        </p:spPr>
        <p:txBody>
          <a:bodyPr wrap="square" rtlCol="0">
            <a:spAutoFit/>
          </a:bodyPr>
          <a:lstStyle/>
          <a:p>
            <a:r>
              <a:rPr lang="it-IT" sz="1200" dirty="0">
                <a:solidFill>
                  <a:schemeClr val="accent1"/>
                </a:solidFill>
              </a:rPr>
              <a:t>A</a:t>
            </a:r>
            <a:endParaRPr lang="it-IT" dirty="0">
              <a:solidFill>
                <a:schemeClr val="accent1"/>
              </a:solidFill>
            </a:endParaRPr>
          </a:p>
        </p:txBody>
      </p:sp>
      <p:sp>
        <p:nvSpPr>
          <p:cNvPr id="27" name="CasellaDiTesto 26">
            <a:extLst>
              <a:ext uri="{FF2B5EF4-FFF2-40B4-BE49-F238E27FC236}">
                <a16:creationId xmlns:a16="http://schemas.microsoft.com/office/drawing/2014/main" id="{42E39D7D-47EA-631B-A49D-33C96BFCDF08}"/>
              </a:ext>
            </a:extLst>
          </p:cNvPr>
          <p:cNvSpPr txBox="1"/>
          <p:nvPr/>
        </p:nvSpPr>
        <p:spPr>
          <a:xfrm>
            <a:off x="9267361" y="4011064"/>
            <a:ext cx="288000" cy="288000"/>
          </a:xfrm>
          <a:prstGeom prst="rect">
            <a:avLst/>
          </a:prstGeom>
          <a:noFill/>
        </p:spPr>
        <p:txBody>
          <a:bodyPr wrap="square" rtlCol="0">
            <a:spAutoFit/>
          </a:bodyPr>
          <a:lstStyle/>
          <a:p>
            <a:r>
              <a:rPr lang="it-IT" sz="1200" dirty="0">
                <a:solidFill>
                  <a:schemeClr val="accent1"/>
                </a:solidFill>
              </a:rPr>
              <a:t>B</a:t>
            </a:r>
            <a:endParaRPr lang="it-IT" dirty="0">
              <a:solidFill>
                <a:schemeClr val="accent1"/>
              </a:solidFill>
            </a:endParaRPr>
          </a:p>
        </p:txBody>
      </p:sp>
      <p:sp>
        <p:nvSpPr>
          <p:cNvPr id="28" name="CasellaDiTesto 27">
            <a:extLst>
              <a:ext uri="{FF2B5EF4-FFF2-40B4-BE49-F238E27FC236}">
                <a16:creationId xmlns:a16="http://schemas.microsoft.com/office/drawing/2014/main" id="{3BBE3570-BC2F-11F1-187B-8265B61E7677}"/>
              </a:ext>
            </a:extLst>
          </p:cNvPr>
          <p:cNvSpPr txBox="1"/>
          <p:nvPr/>
        </p:nvSpPr>
        <p:spPr>
          <a:xfrm>
            <a:off x="8750891" y="2338923"/>
            <a:ext cx="288000" cy="288000"/>
          </a:xfrm>
          <a:prstGeom prst="rect">
            <a:avLst/>
          </a:prstGeom>
          <a:noFill/>
        </p:spPr>
        <p:txBody>
          <a:bodyPr wrap="square" rtlCol="0">
            <a:spAutoFit/>
          </a:bodyPr>
          <a:lstStyle/>
          <a:p>
            <a:r>
              <a:rPr lang="it-IT" sz="1200" dirty="0">
                <a:solidFill>
                  <a:schemeClr val="accent1"/>
                </a:solidFill>
              </a:rPr>
              <a:t>C</a:t>
            </a:r>
            <a:endParaRPr lang="it-IT" dirty="0">
              <a:solidFill>
                <a:schemeClr val="accent1"/>
              </a:solidFill>
            </a:endParaRPr>
          </a:p>
        </p:txBody>
      </p:sp>
      <p:sp>
        <p:nvSpPr>
          <p:cNvPr id="29" name="CasellaDiTesto 28">
            <a:extLst>
              <a:ext uri="{FF2B5EF4-FFF2-40B4-BE49-F238E27FC236}">
                <a16:creationId xmlns:a16="http://schemas.microsoft.com/office/drawing/2014/main" id="{E78EA3EC-875D-4F91-8D8A-D11CB24BC95A}"/>
              </a:ext>
            </a:extLst>
          </p:cNvPr>
          <p:cNvSpPr txBox="1"/>
          <p:nvPr/>
        </p:nvSpPr>
        <p:spPr>
          <a:xfrm>
            <a:off x="9677990" y="3312594"/>
            <a:ext cx="288000" cy="288000"/>
          </a:xfrm>
          <a:prstGeom prst="rect">
            <a:avLst/>
          </a:prstGeom>
          <a:noFill/>
        </p:spPr>
        <p:txBody>
          <a:bodyPr wrap="square" rtlCol="0">
            <a:spAutoFit/>
          </a:bodyPr>
          <a:lstStyle/>
          <a:p>
            <a:r>
              <a:rPr lang="it-IT" sz="1200" dirty="0">
                <a:solidFill>
                  <a:schemeClr val="accent1"/>
                </a:solidFill>
              </a:rPr>
              <a:t>D</a:t>
            </a:r>
            <a:endParaRPr lang="it-IT" dirty="0">
              <a:solidFill>
                <a:schemeClr val="accent1"/>
              </a:solidFill>
            </a:endParaRPr>
          </a:p>
        </p:txBody>
      </p:sp>
      <p:sp>
        <p:nvSpPr>
          <p:cNvPr id="30" name="CasellaDiTesto 29">
            <a:extLst>
              <a:ext uri="{FF2B5EF4-FFF2-40B4-BE49-F238E27FC236}">
                <a16:creationId xmlns:a16="http://schemas.microsoft.com/office/drawing/2014/main" id="{1019A340-3B13-E133-2E34-0CE04289323A}"/>
              </a:ext>
            </a:extLst>
          </p:cNvPr>
          <p:cNvSpPr txBox="1"/>
          <p:nvPr/>
        </p:nvSpPr>
        <p:spPr>
          <a:xfrm>
            <a:off x="10626252" y="2965461"/>
            <a:ext cx="288000" cy="288000"/>
          </a:xfrm>
          <a:prstGeom prst="rect">
            <a:avLst/>
          </a:prstGeom>
          <a:noFill/>
        </p:spPr>
        <p:txBody>
          <a:bodyPr wrap="square" rtlCol="0">
            <a:spAutoFit/>
          </a:bodyPr>
          <a:lstStyle/>
          <a:p>
            <a:r>
              <a:rPr lang="it-IT" sz="1200" dirty="0">
                <a:solidFill>
                  <a:schemeClr val="accent1"/>
                </a:solidFill>
              </a:rPr>
              <a:t>E</a:t>
            </a:r>
            <a:endParaRPr lang="it-IT" dirty="0">
              <a:solidFill>
                <a:schemeClr val="accent1"/>
              </a:solidFill>
            </a:endParaRPr>
          </a:p>
        </p:txBody>
      </p:sp>
      <mc:AlternateContent xmlns:mc="http://schemas.openxmlformats.org/markup-compatibility/2006" xmlns:a14="http://schemas.microsoft.com/office/drawing/2010/main">
        <mc:Choice Requires="a14">
          <p:sp>
            <p:nvSpPr>
              <p:cNvPr id="32" name="CasellaDiTesto 31">
                <a:extLst>
                  <a:ext uri="{FF2B5EF4-FFF2-40B4-BE49-F238E27FC236}">
                    <a16:creationId xmlns:a16="http://schemas.microsoft.com/office/drawing/2014/main" id="{CF1B735E-8638-0B34-34D3-EE2A37E48ED8}"/>
                  </a:ext>
                </a:extLst>
              </p:cNvPr>
              <p:cNvSpPr txBox="1"/>
              <p:nvPr/>
            </p:nvSpPr>
            <p:spPr>
              <a:xfrm>
                <a:off x="119605" y="2965461"/>
                <a:ext cx="7288728" cy="67928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it-IT" sz="1200" i="1" smtClean="0">
                          <a:solidFill>
                            <a:schemeClr val="accent1">
                              <a:lumMod val="75000"/>
                            </a:schemeClr>
                          </a:solidFill>
                          <a:latin typeface="Cambria Math" panose="02040503050406030204" pitchFamily="18" charset="0"/>
                        </a:rPr>
                        <m:t>𝑙𝑛𝑇𝐶</m:t>
                      </m:r>
                      <m:r>
                        <a:rPr lang="it-IT" sz="1200" i="0">
                          <a:solidFill>
                            <a:schemeClr val="accent1">
                              <a:lumMod val="75000"/>
                            </a:schemeClr>
                          </a:solidFill>
                          <a:latin typeface="Cambria Math" panose="02040503050406030204" pitchFamily="18" charset="0"/>
                        </a:rPr>
                        <m:t>=</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𝛼</m:t>
                          </m:r>
                        </m:e>
                        <m:sub>
                          <m:r>
                            <a:rPr lang="it-IT" sz="1200" i="0">
                              <a:solidFill>
                                <a:schemeClr val="accent1">
                                  <a:lumMod val="75000"/>
                                </a:schemeClr>
                              </a:solidFill>
                              <a:latin typeface="Cambria Math" panose="02040503050406030204" pitchFamily="18" charset="0"/>
                            </a:rPr>
                            <m:t>0</m:t>
                          </m:r>
                        </m:sub>
                      </m:sSub>
                      <m:r>
                        <a:rPr lang="it-IT" sz="1200" i="0">
                          <a:solidFill>
                            <a:schemeClr val="accent1">
                              <a:lumMod val="75000"/>
                            </a:schemeClr>
                          </a:solidFill>
                          <a:latin typeface="Cambria Math" panose="02040503050406030204" pitchFamily="18" charset="0"/>
                        </a:rPr>
                        <m:t>+</m:t>
                      </m:r>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𝑖</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𝑚</m:t>
                          </m:r>
                        </m:sup>
                        <m:e>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𝛼</m:t>
                              </m:r>
                            </m:e>
                            <m:sub>
                              <m:r>
                                <a:rPr lang="it-IT" sz="1200" i="1">
                                  <a:solidFill>
                                    <a:schemeClr val="accent1">
                                      <a:lumMod val="75000"/>
                                    </a:schemeClr>
                                  </a:solidFill>
                                  <a:latin typeface="Cambria Math" panose="02040503050406030204" pitchFamily="18" charset="0"/>
                                </a:rPr>
                                <m:t>𝑖</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𝑄</m:t>
                              </m:r>
                            </m:e>
                            <m:sub>
                              <m:r>
                                <a:rPr lang="it-IT" sz="1200" i="1">
                                  <a:solidFill>
                                    <a:schemeClr val="accent1">
                                      <a:lumMod val="75000"/>
                                    </a:schemeClr>
                                  </a:solidFill>
                                  <a:latin typeface="Cambria Math" panose="02040503050406030204" pitchFamily="18" charset="0"/>
                                </a:rPr>
                                <m:t>𝑖</m:t>
                              </m:r>
                            </m:sub>
                          </m:sSub>
                        </m:e>
                      </m:nary>
                      <m:r>
                        <a:rPr lang="it-IT" sz="1200" i="0">
                          <a:solidFill>
                            <a:schemeClr val="accent1">
                              <a:lumMod val="75000"/>
                            </a:schemeClr>
                          </a:solidFill>
                          <a:latin typeface="Cambria Math" panose="02040503050406030204" pitchFamily="18" charset="0"/>
                        </a:rPr>
                        <m:t>+</m:t>
                      </m:r>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𝑗</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𝑛</m:t>
                          </m:r>
                        </m:sup>
                        <m:e>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𝛽</m:t>
                              </m:r>
                            </m:e>
                            <m:sub>
                              <m:r>
                                <a:rPr lang="it-IT" sz="1200" i="1">
                                  <a:solidFill>
                                    <a:schemeClr val="accent1">
                                      <a:lumMod val="75000"/>
                                    </a:schemeClr>
                                  </a:solidFill>
                                  <a:latin typeface="Cambria Math" panose="02040503050406030204" pitchFamily="18" charset="0"/>
                                </a:rPr>
                                <m:t>𝑗</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𝐹</m:t>
                              </m:r>
                            </m:e>
                            <m:sub>
                              <m:r>
                                <a:rPr lang="it-IT" sz="1200" i="1">
                                  <a:solidFill>
                                    <a:schemeClr val="accent1">
                                      <a:lumMod val="75000"/>
                                    </a:schemeClr>
                                  </a:solidFill>
                                  <a:latin typeface="Cambria Math" panose="02040503050406030204" pitchFamily="18" charset="0"/>
                                </a:rPr>
                                <m:t>𝑗</m:t>
                              </m:r>
                            </m:sub>
                          </m:sSub>
                        </m:e>
                      </m:nary>
                      <m:r>
                        <a:rPr lang="it-IT" sz="1200" i="0">
                          <a:solidFill>
                            <a:schemeClr val="accent1">
                              <a:lumMod val="75000"/>
                            </a:schemeClr>
                          </a:solidFill>
                          <a:latin typeface="Cambria Math" panose="02040503050406030204" pitchFamily="18" charset="0"/>
                        </a:rPr>
                        <m:t>+</m:t>
                      </m:r>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𝑖</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𝑚</m:t>
                          </m:r>
                        </m:sup>
                        <m:e>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𝑗</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𝑛</m:t>
                              </m:r>
                            </m:sup>
                            <m:e>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𝜌</m:t>
                                  </m:r>
                                </m:e>
                                <m:sub>
                                  <m:r>
                                    <a:rPr lang="it-IT" sz="1200" i="1">
                                      <a:solidFill>
                                        <a:schemeClr val="accent1">
                                          <a:lumMod val="75000"/>
                                        </a:schemeClr>
                                      </a:solidFill>
                                      <a:latin typeface="Cambria Math" panose="02040503050406030204" pitchFamily="18" charset="0"/>
                                    </a:rPr>
                                    <m:t>𝑖𝑗</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𝑄</m:t>
                                  </m:r>
                                </m:e>
                                <m:sub>
                                  <m:r>
                                    <a:rPr lang="it-IT" sz="1200" i="1">
                                      <a:solidFill>
                                        <a:schemeClr val="accent1">
                                          <a:lumMod val="75000"/>
                                        </a:schemeClr>
                                      </a:solidFill>
                                      <a:latin typeface="Cambria Math" panose="02040503050406030204" pitchFamily="18" charset="0"/>
                                    </a:rPr>
                                    <m:t>𝑖</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𝐹</m:t>
                                  </m:r>
                                </m:e>
                                <m:sub>
                                  <m:r>
                                    <a:rPr lang="it-IT" sz="1200" i="1">
                                      <a:solidFill>
                                        <a:schemeClr val="accent1">
                                          <a:lumMod val="75000"/>
                                        </a:schemeClr>
                                      </a:solidFill>
                                      <a:latin typeface="Cambria Math" panose="02040503050406030204" pitchFamily="18" charset="0"/>
                                    </a:rPr>
                                    <m:t>𝑗</m:t>
                                  </m:r>
                                </m:sub>
                              </m:sSub>
                            </m:e>
                          </m:nary>
                        </m:e>
                      </m:nary>
                      <m:r>
                        <a:rPr lang="it-IT" sz="1200" i="0">
                          <a:solidFill>
                            <a:schemeClr val="accent1">
                              <a:lumMod val="75000"/>
                            </a:schemeClr>
                          </a:solidFill>
                          <a:latin typeface="Cambria Math" panose="02040503050406030204" pitchFamily="18" charset="0"/>
                        </a:rPr>
                        <m:t>+</m:t>
                      </m:r>
                      <m:f>
                        <m:fPr>
                          <m:ctrlPr>
                            <a:rPr lang="it-IT" sz="1200" i="1">
                              <a:solidFill>
                                <a:schemeClr val="accent1">
                                  <a:lumMod val="75000"/>
                                </a:schemeClr>
                              </a:solidFill>
                              <a:latin typeface="Cambria Math" panose="02040503050406030204" pitchFamily="18" charset="0"/>
                            </a:rPr>
                          </m:ctrlPr>
                        </m:fPr>
                        <m:num>
                          <m:r>
                            <a:rPr lang="it-IT" sz="1200" i="0">
                              <a:solidFill>
                                <a:schemeClr val="accent1">
                                  <a:lumMod val="75000"/>
                                </a:schemeClr>
                              </a:solidFill>
                              <a:latin typeface="Cambria Math" panose="02040503050406030204" pitchFamily="18" charset="0"/>
                            </a:rPr>
                            <m:t>1</m:t>
                          </m:r>
                        </m:num>
                        <m:den>
                          <m:r>
                            <a:rPr lang="it-IT" sz="1200" i="0">
                              <a:solidFill>
                                <a:schemeClr val="accent1">
                                  <a:lumMod val="75000"/>
                                </a:schemeClr>
                              </a:solidFill>
                              <a:latin typeface="Cambria Math" panose="02040503050406030204" pitchFamily="18" charset="0"/>
                            </a:rPr>
                            <m:t>2</m:t>
                          </m:r>
                        </m:den>
                      </m:f>
                      <m:d>
                        <m:dPr>
                          <m:begChr m:val="["/>
                          <m:endChr m:val="]"/>
                          <m:ctrlPr>
                            <a:rPr lang="it-IT" sz="1200" i="1">
                              <a:solidFill>
                                <a:schemeClr val="accent1">
                                  <a:lumMod val="75000"/>
                                </a:schemeClr>
                              </a:solidFill>
                              <a:latin typeface="Cambria Math" panose="02040503050406030204" pitchFamily="18" charset="0"/>
                            </a:rPr>
                          </m:ctrlPr>
                        </m:dPr>
                        <m:e>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𝑖</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𝑚</m:t>
                              </m:r>
                            </m:sup>
                            <m:e>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𝛿</m:t>
                                  </m:r>
                                </m:e>
                                <m:sub>
                                  <m:r>
                                    <a:rPr lang="it-IT" sz="1200" i="1">
                                      <a:solidFill>
                                        <a:schemeClr val="accent1">
                                          <a:lumMod val="75000"/>
                                        </a:schemeClr>
                                      </a:solidFill>
                                      <a:latin typeface="Cambria Math" panose="02040503050406030204" pitchFamily="18" charset="0"/>
                                    </a:rPr>
                                    <m:t>𝑖𝑗</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𝑄</m:t>
                                  </m:r>
                                </m:e>
                                <m:sub>
                                  <m:r>
                                    <a:rPr lang="it-IT" sz="1200" i="1">
                                      <a:solidFill>
                                        <a:schemeClr val="accent1">
                                          <a:lumMod val="75000"/>
                                        </a:schemeClr>
                                      </a:solidFill>
                                      <a:latin typeface="Cambria Math" panose="02040503050406030204" pitchFamily="18" charset="0"/>
                                    </a:rPr>
                                    <m:t>𝑖</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𝑄</m:t>
                                  </m:r>
                                </m:e>
                                <m:sub>
                                  <m:r>
                                    <a:rPr lang="it-IT" sz="1200" i="1">
                                      <a:solidFill>
                                        <a:schemeClr val="accent1">
                                          <a:lumMod val="75000"/>
                                        </a:schemeClr>
                                      </a:solidFill>
                                      <a:latin typeface="Cambria Math" panose="02040503050406030204" pitchFamily="18" charset="0"/>
                                    </a:rPr>
                                    <m:t>𝑖</m:t>
                                  </m:r>
                                </m:sub>
                              </m:sSub>
                            </m:e>
                          </m:nary>
                          <m:r>
                            <a:rPr lang="it-IT" sz="1200" i="0">
                              <a:solidFill>
                                <a:schemeClr val="accent1">
                                  <a:lumMod val="75000"/>
                                </a:schemeClr>
                              </a:solidFill>
                              <a:latin typeface="Cambria Math" panose="02040503050406030204" pitchFamily="18" charset="0"/>
                            </a:rPr>
                            <m:t>+</m:t>
                          </m:r>
                          <m:nary>
                            <m:naryPr>
                              <m:chr m:val="∑"/>
                              <m:limLoc m:val="undOvr"/>
                              <m:ctrlPr>
                                <a:rPr lang="it-IT" sz="1200" i="1">
                                  <a:solidFill>
                                    <a:schemeClr val="accent1">
                                      <a:lumMod val="75000"/>
                                    </a:schemeClr>
                                  </a:solidFill>
                                  <a:latin typeface="Cambria Math" panose="02040503050406030204" pitchFamily="18" charset="0"/>
                                </a:rPr>
                              </m:ctrlPr>
                            </m:naryPr>
                            <m:sub>
                              <m:r>
                                <a:rPr lang="it-IT" sz="1200" i="1">
                                  <a:solidFill>
                                    <a:schemeClr val="accent1">
                                      <a:lumMod val="75000"/>
                                    </a:schemeClr>
                                  </a:solidFill>
                                  <a:latin typeface="Cambria Math" panose="02040503050406030204" pitchFamily="18" charset="0"/>
                                </a:rPr>
                                <m:t>𝑗</m:t>
                              </m:r>
                              <m:r>
                                <a:rPr lang="it-IT" sz="1200" i="0">
                                  <a:solidFill>
                                    <a:schemeClr val="accent1">
                                      <a:lumMod val="75000"/>
                                    </a:schemeClr>
                                  </a:solidFill>
                                  <a:latin typeface="Cambria Math" panose="02040503050406030204" pitchFamily="18" charset="0"/>
                                </a:rPr>
                                <m:t>=1</m:t>
                              </m:r>
                            </m:sub>
                            <m:sup>
                              <m:r>
                                <a:rPr lang="it-IT" sz="1200" i="1">
                                  <a:solidFill>
                                    <a:schemeClr val="accent1">
                                      <a:lumMod val="75000"/>
                                    </a:schemeClr>
                                  </a:solidFill>
                                  <a:latin typeface="Cambria Math" panose="02040503050406030204" pitchFamily="18" charset="0"/>
                                </a:rPr>
                                <m:t>𝑛</m:t>
                              </m:r>
                            </m:sup>
                            <m:e>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𝛾</m:t>
                                  </m:r>
                                </m:e>
                                <m:sub>
                                  <m:r>
                                    <a:rPr lang="it-IT" sz="1200" i="1">
                                      <a:solidFill>
                                        <a:schemeClr val="accent1">
                                          <a:lumMod val="75000"/>
                                        </a:schemeClr>
                                      </a:solidFill>
                                      <a:latin typeface="Cambria Math" panose="02040503050406030204" pitchFamily="18" charset="0"/>
                                    </a:rPr>
                                    <m:t>𝑖𝑗</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𝐹</m:t>
                                  </m:r>
                                </m:e>
                                <m:sub>
                                  <m:r>
                                    <a:rPr lang="it-IT" sz="1200" i="1">
                                      <a:solidFill>
                                        <a:schemeClr val="accent1">
                                          <a:lumMod val="75000"/>
                                        </a:schemeClr>
                                      </a:solidFill>
                                      <a:latin typeface="Cambria Math" panose="02040503050406030204" pitchFamily="18" charset="0"/>
                                    </a:rPr>
                                    <m:t>𝑗</m:t>
                                  </m:r>
                                </m:sub>
                              </m:sSub>
                              <m:r>
                                <a:rPr lang="it-IT" sz="1200" i="1">
                                  <a:solidFill>
                                    <a:schemeClr val="accent1">
                                      <a:lumMod val="75000"/>
                                    </a:schemeClr>
                                  </a:solidFill>
                                  <a:latin typeface="Cambria Math" panose="02040503050406030204" pitchFamily="18" charset="0"/>
                                </a:rPr>
                                <m:t>𝑙𝑛</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𝐹</m:t>
                                  </m:r>
                                </m:e>
                                <m:sub>
                                  <m:r>
                                    <a:rPr lang="it-IT" sz="1200" i="1">
                                      <a:solidFill>
                                        <a:schemeClr val="accent1">
                                          <a:lumMod val="75000"/>
                                        </a:schemeClr>
                                      </a:solidFill>
                                      <a:latin typeface="Cambria Math" panose="02040503050406030204" pitchFamily="18" charset="0"/>
                                    </a:rPr>
                                    <m:t>𝑗</m:t>
                                  </m:r>
                                </m:sub>
                              </m:sSub>
                            </m:e>
                          </m:nary>
                        </m:e>
                      </m:d>
                      <m:r>
                        <a:rPr lang="it-IT" sz="1200" i="0">
                          <a:solidFill>
                            <a:schemeClr val="accent1">
                              <a:lumMod val="75000"/>
                            </a:schemeClr>
                          </a:solidFill>
                          <a:latin typeface="Cambria Math" panose="02040503050406030204" pitchFamily="18" charset="0"/>
                        </a:rPr>
                        <m:t>+</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𝑣</m:t>
                          </m:r>
                        </m:e>
                        <m:sub>
                          <m:r>
                            <a:rPr lang="it-IT" sz="1200" i="1">
                              <a:solidFill>
                                <a:schemeClr val="accent1">
                                  <a:lumMod val="75000"/>
                                </a:schemeClr>
                              </a:solidFill>
                              <a:latin typeface="Cambria Math" panose="02040503050406030204" pitchFamily="18" charset="0"/>
                            </a:rPr>
                            <m:t>𝑘</m:t>
                          </m:r>
                        </m:sub>
                      </m:sSub>
                      <m:r>
                        <a:rPr lang="it-IT" sz="1200" i="0">
                          <a:solidFill>
                            <a:schemeClr val="accent1">
                              <a:lumMod val="75000"/>
                            </a:schemeClr>
                          </a:solidFill>
                          <a:latin typeface="Cambria Math" panose="02040503050406030204" pitchFamily="18" charset="0"/>
                        </a:rPr>
                        <m:t>+</m:t>
                      </m:r>
                      <m:sSub>
                        <m:sSubPr>
                          <m:ctrlPr>
                            <a:rPr lang="it-IT" sz="1200" i="1">
                              <a:solidFill>
                                <a:schemeClr val="accent1">
                                  <a:lumMod val="75000"/>
                                </a:schemeClr>
                              </a:solidFill>
                              <a:latin typeface="Cambria Math" panose="02040503050406030204" pitchFamily="18" charset="0"/>
                            </a:rPr>
                          </m:ctrlPr>
                        </m:sSubPr>
                        <m:e>
                          <m:r>
                            <a:rPr lang="it-IT" sz="1200" i="1">
                              <a:solidFill>
                                <a:schemeClr val="accent1">
                                  <a:lumMod val="75000"/>
                                </a:schemeClr>
                              </a:solidFill>
                              <a:latin typeface="Cambria Math" panose="02040503050406030204" pitchFamily="18" charset="0"/>
                            </a:rPr>
                            <m:t>𝑢</m:t>
                          </m:r>
                        </m:e>
                        <m:sub>
                          <m:r>
                            <a:rPr lang="it-IT" sz="1200" i="1">
                              <a:solidFill>
                                <a:schemeClr val="accent1">
                                  <a:lumMod val="75000"/>
                                </a:schemeClr>
                              </a:solidFill>
                              <a:latin typeface="Cambria Math" panose="02040503050406030204" pitchFamily="18" charset="0"/>
                            </a:rPr>
                            <m:t>𝑘</m:t>
                          </m:r>
                        </m:sub>
                      </m:sSub>
                    </m:oMath>
                  </m:oMathPara>
                </a14:m>
                <a:endParaRPr lang="it-IT" sz="1200" dirty="0">
                  <a:solidFill>
                    <a:schemeClr val="accent1">
                      <a:lumMod val="75000"/>
                    </a:schemeClr>
                  </a:solidFill>
                </a:endParaRPr>
              </a:p>
            </p:txBody>
          </p:sp>
        </mc:Choice>
        <mc:Fallback xmlns="">
          <p:sp>
            <p:nvSpPr>
              <p:cNvPr id="32" name="CasellaDiTesto 31">
                <a:extLst>
                  <a:ext uri="{FF2B5EF4-FFF2-40B4-BE49-F238E27FC236}">
                    <a16:creationId xmlns:a16="http://schemas.microsoft.com/office/drawing/2014/main" id="{CF1B735E-8638-0B34-34D3-EE2A37E48ED8}"/>
                  </a:ext>
                </a:extLst>
              </p:cNvPr>
              <p:cNvSpPr txBox="1">
                <a:spLocks noRot="1" noChangeAspect="1" noMove="1" noResize="1" noEditPoints="1" noAdjustHandles="1" noChangeArrowheads="1" noChangeShapeType="1" noTextEdit="1"/>
              </p:cNvSpPr>
              <p:nvPr/>
            </p:nvSpPr>
            <p:spPr>
              <a:xfrm>
                <a:off x="119605" y="2965461"/>
                <a:ext cx="7288728" cy="679289"/>
              </a:xfrm>
              <a:prstGeom prst="rect">
                <a:avLst/>
              </a:prstGeom>
              <a:blipFill>
                <a:blip r:embed="rId5"/>
                <a:stretch>
                  <a:fillRect/>
                </a:stretch>
              </a:blipFill>
            </p:spPr>
            <p:txBody>
              <a:bodyPr/>
              <a:lstStyle/>
              <a:p>
                <a:r>
                  <a:rPr lang="it-IT">
                    <a:noFill/>
                  </a:rPr>
                  <a:t> </a:t>
                </a:r>
              </a:p>
            </p:txBody>
          </p:sp>
        </mc:Fallback>
      </mc:AlternateContent>
      <p:cxnSp>
        <p:nvCxnSpPr>
          <p:cNvPr id="34" name="Connettore a gomito 33">
            <a:extLst>
              <a:ext uri="{FF2B5EF4-FFF2-40B4-BE49-F238E27FC236}">
                <a16:creationId xmlns:a16="http://schemas.microsoft.com/office/drawing/2014/main" id="{7E94100E-2432-DB46-89D5-AD01B2D91EF1}"/>
              </a:ext>
            </a:extLst>
          </p:cNvPr>
          <p:cNvCxnSpPr>
            <a:cxnSpLocks/>
          </p:cNvCxnSpPr>
          <p:nvPr/>
        </p:nvCxnSpPr>
        <p:spPr>
          <a:xfrm rot="5400000" flipH="1" flipV="1">
            <a:off x="3947336" y="2891068"/>
            <a:ext cx="2268000" cy="3384000"/>
          </a:xfrm>
          <a:prstGeom prst="bentConnector3">
            <a:avLst>
              <a:gd name="adj1" fmla="val 38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Connettore a gomito 35">
            <a:extLst>
              <a:ext uri="{FF2B5EF4-FFF2-40B4-BE49-F238E27FC236}">
                <a16:creationId xmlns:a16="http://schemas.microsoft.com/office/drawing/2014/main" id="{BD46CD7E-8A20-BEE4-A9FB-27B8090151D2}"/>
              </a:ext>
            </a:extLst>
          </p:cNvPr>
          <p:cNvCxnSpPr>
            <a:cxnSpLocks/>
          </p:cNvCxnSpPr>
          <p:nvPr/>
        </p:nvCxnSpPr>
        <p:spPr>
          <a:xfrm rot="5400000" flipH="1" flipV="1">
            <a:off x="3430469" y="2378601"/>
            <a:ext cx="2628000" cy="4752000"/>
          </a:xfrm>
          <a:prstGeom prst="bentConnector3">
            <a:avLst>
              <a:gd name="adj1" fmla="val 38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Connettore diritto 37">
            <a:extLst>
              <a:ext uri="{FF2B5EF4-FFF2-40B4-BE49-F238E27FC236}">
                <a16:creationId xmlns:a16="http://schemas.microsoft.com/office/drawing/2014/main" id="{D15E3D4F-96B2-5C48-B9BE-D3B35A2CCA6E}"/>
              </a:ext>
            </a:extLst>
          </p:cNvPr>
          <p:cNvCxnSpPr>
            <a:cxnSpLocks/>
          </p:cNvCxnSpPr>
          <p:nvPr/>
        </p:nvCxnSpPr>
        <p:spPr>
          <a:xfrm>
            <a:off x="9001516" y="3600594"/>
            <a:ext cx="0" cy="1188000"/>
          </a:xfrm>
          <a:prstGeom prst="line">
            <a:avLst/>
          </a:prstGeom>
          <a:ln w="9525">
            <a:prstDash val="sysDash"/>
          </a:ln>
        </p:spPr>
        <p:style>
          <a:lnRef idx="1">
            <a:schemeClr val="accent1"/>
          </a:lnRef>
          <a:fillRef idx="0">
            <a:schemeClr val="accent1"/>
          </a:fillRef>
          <a:effectRef idx="0">
            <a:schemeClr val="accent1"/>
          </a:effectRef>
          <a:fontRef idx="minor">
            <a:schemeClr val="tx1"/>
          </a:fontRef>
        </p:style>
      </p:cxnSp>
      <p:cxnSp>
        <p:nvCxnSpPr>
          <p:cNvPr id="39" name="Connettore diritto 38">
            <a:extLst>
              <a:ext uri="{FF2B5EF4-FFF2-40B4-BE49-F238E27FC236}">
                <a16:creationId xmlns:a16="http://schemas.microsoft.com/office/drawing/2014/main" id="{7BACB492-A2E9-E0F4-5682-52365A481903}"/>
              </a:ext>
            </a:extLst>
          </p:cNvPr>
          <p:cNvCxnSpPr>
            <a:cxnSpLocks/>
          </p:cNvCxnSpPr>
          <p:nvPr/>
        </p:nvCxnSpPr>
        <p:spPr>
          <a:xfrm>
            <a:off x="9001516" y="2599035"/>
            <a:ext cx="0" cy="1008000"/>
          </a:xfrm>
          <a:prstGeom prst="line">
            <a:avLst/>
          </a:prstGeom>
          <a:ln w="952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074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Input e Output</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39" y="1445018"/>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L’analisi adotta l’</a:t>
            </a:r>
            <a:r>
              <a:rPr lang="it-IT" sz="1400" b="1" dirty="0">
                <a:solidFill>
                  <a:schemeClr val="accent1">
                    <a:lumMod val="75000"/>
                  </a:schemeClr>
                </a:solidFill>
                <a:latin typeface="Verdana" panose="020B0604030504040204" pitchFamily="34" charset="0"/>
                <a:ea typeface="Verdana" panose="020B0604030504040204" pitchFamily="34" charset="0"/>
              </a:rPr>
              <a:t>approccio dell’intermediazione</a:t>
            </a:r>
            <a:r>
              <a:rPr lang="it-IT" sz="1400" dirty="0">
                <a:solidFill>
                  <a:schemeClr val="accent1">
                    <a:lumMod val="75000"/>
                  </a:schemeClr>
                </a:solidFill>
                <a:latin typeface="Verdana" panose="020B0604030504040204" pitchFamily="34" charset="0"/>
                <a:ea typeface="Verdana" panose="020B0604030504040204" pitchFamily="34" charset="0"/>
              </a:rPr>
              <a:t> che pone l’attenzione al ruolo della banca quale intermediario tra i soggetti in surplus e quelli in deficit:</a:t>
            </a:r>
          </a:p>
          <a:p>
            <a:pPr marL="800100" lvl="1" indent="-342900">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Scopo della banca è produrre </a:t>
            </a:r>
            <a:r>
              <a:rPr lang="it-IT" sz="1400" b="1" dirty="0">
                <a:solidFill>
                  <a:schemeClr val="accent1">
                    <a:lumMod val="75000"/>
                  </a:schemeClr>
                </a:solidFill>
                <a:latin typeface="Verdana" panose="020B0604030504040204" pitchFamily="34" charset="0"/>
                <a:ea typeface="Verdana" panose="020B0604030504040204" pitchFamily="34" charset="0"/>
              </a:rPr>
              <a:t>finanziamenti</a:t>
            </a:r>
            <a:r>
              <a:rPr lang="it-IT" sz="1400" dirty="0">
                <a:solidFill>
                  <a:schemeClr val="accent1">
                    <a:lumMod val="75000"/>
                  </a:schemeClr>
                </a:solidFill>
                <a:latin typeface="Verdana" panose="020B0604030504040204" pitchFamily="34" charset="0"/>
                <a:ea typeface="Verdana" panose="020B0604030504040204" pitchFamily="34" charset="0"/>
              </a:rPr>
              <a:t> e </a:t>
            </a:r>
            <a:r>
              <a:rPr lang="it-IT" sz="1400" b="1" dirty="0">
                <a:solidFill>
                  <a:schemeClr val="accent1">
                    <a:lumMod val="75000"/>
                  </a:schemeClr>
                </a:solidFill>
                <a:latin typeface="Verdana" panose="020B0604030504040204" pitchFamily="34" charset="0"/>
                <a:ea typeface="Verdana" panose="020B0604030504040204" pitchFamily="34" charset="0"/>
              </a:rPr>
              <a:t>investimenti</a:t>
            </a:r>
            <a:r>
              <a:rPr lang="it-IT" sz="1400" dirty="0">
                <a:solidFill>
                  <a:schemeClr val="accent1">
                    <a:lumMod val="75000"/>
                  </a:schemeClr>
                </a:solidFill>
                <a:latin typeface="Verdana" panose="020B0604030504040204" pitchFamily="34" charset="0"/>
                <a:ea typeface="Verdana" panose="020B0604030504040204" pitchFamily="34" charset="0"/>
              </a:rPr>
              <a:t> utilizzando le proprie passività, i </a:t>
            </a:r>
            <a:r>
              <a:rPr lang="it-IT" sz="1400" b="1" dirty="0">
                <a:solidFill>
                  <a:schemeClr val="accent1">
                    <a:lumMod val="75000"/>
                  </a:schemeClr>
                </a:solidFill>
                <a:latin typeface="Verdana" panose="020B0604030504040204" pitchFamily="34" charset="0"/>
                <a:ea typeface="Verdana" panose="020B0604030504040204" pitchFamily="34" charset="0"/>
              </a:rPr>
              <a:t>depositi</a:t>
            </a:r>
            <a:r>
              <a:rPr lang="it-IT" sz="1400" dirty="0">
                <a:solidFill>
                  <a:schemeClr val="accent1">
                    <a:lumMod val="75000"/>
                  </a:schemeClr>
                </a:solidFill>
                <a:latin typeface="Verdana" panose="020B0604030504040204" pitchFamily="34" charset="0"/>
                <a:ea typeface="Verdana" panose="020B0604030504040204" pitchFamily="34" charset="0"/>
              </a:rPr>
              <a:t>, il </a:t>
            </a:r>
            <a:r>
              <a:rPr lang="it-IT" sz="1400" b="1" dirty="0">
                <a:solidFill>
                  <a:schemeClr val="accent1">
                    <a:lumMod val="75000"/>
                  </a:schemeClr>
                </a:solidFill>
                <a:latin typeface="Verdana" panose="020B0604030504040204" pitchFamily="34" charset="0"/>
                <a:ea typeface="Verdana" panose="020B0604030504040204" pitchFamily="34" charset="0"/>
              </a:rPr>
              <a:t>personale</a:t>
            </a:r>
            <a:r>
              <a:rPr lang="it-IT" sz="1400" dirty="0">
                <a:solidFill>
                  <a:schemeClr val="accent1">
                    <a:lumMod val="75000"/>
                  </a:schemeClr>
                </a:solidFill>
                <a:latin typeface="Verdana" panose="020B0604030504040204" pitchFamily="34" charset="0"/>
                <a:ea typeface="Verdana" panose="020B0604030504040204" pitchFamily="34" charset="0"/>
              </a:rPr>
              <a:t>, gli </a:t>
            </a:r>
            <a:r>
              <a:rPr lang="it-IT" sz="1400" b="1" dirty="0">
                <a:solidFill>
                  <a:schemeClr val="accent1">
                    <a:lumMod val="75000"/>
                  </a:schemeClr>
                </a:solidFill>
                <a:latin typeface="Verdana" panose="020B0604030504040204" pitchFamily="34" charset="0"/>
                <a:ea typeface="Verdana" panose="020B0604030504040204" pitchFamily="34" charset="0"/>
              </a:rPr>
              <a:t>asset</a:t>
            </a:r>
            <a:r>
              <a:rPr lang="it-IT" sz="1400" dirty="0">
                <a:solidFill>
                  <a:schemeClr val="accent1">
                    <a:lumMod val="75000"/>
                  </a:schemeClr>
                </a:solidFill>
                <a:latin typeface="Verdana" panose="020B0604030504040204" pitchFamily="34" charset="0"/>
                <a:ea typeface="Verdana" panose="020B0604030504040204" pitchFamily="34" charset="0"/>
              </a:rPr>
              <a:t> (materiali e immateriali) e il </a:t>
            </a:r>
            <a:r>
              <a:rPr lang="it-IT" sz="1400" b="1" dirty="0">
                <a:solidFill>
                  <a:schemeClr val="accent1">
                    <a:lumMod val="75000"/>
                  </a:schemeClr>
                </a:solidFill>
                <a:latin typeface="Verdana" panose="020B0604030504040204" pitchFamily="34" charset="0"/>
                <a:ea typeface="Verdana" panose="020B0604030504040204" pitchFamily="34" charset="0"/>
              </a:rPr>
              <a:t>patrimonio</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5</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graphicFrame>
        <p:nvGraphicFramePr>
          <p:cNvPr id="6" name="Tabella 5">
            <a:extLst>
              <a:ext uri="{FF2B5EF4-FFF2-40B4-BE49-F238E27FC236}">
                <a16:creationId xmlns:a16="http://schemas.microsoft.com/office/drawing/2014/main" id="{7F127F88-EEE3-D8C3-FBAF-E07408C9E302}"/>
              </a:ext>
            </a:extLst>
          </p:cNvPr>
          <p:cNvGraphicFramePr>
            <a:graphicFrameLocks noGrp="1"/>
          </p:cNvGraphicFramePr>
          <p:nvPr>
            <p:extLst>
              <p:ext uri="{D42A27DB-BD31-4B8C-83A1-F6EECF244321}">
                <p14:modId xmlns:p14="http://schemas.microsoft.com/office/powerpoint/2010/main" val="1816053473"/>
              </p:ext>
            </p:extLst>
          </p:nvPr>
        </p:nvGraphicFramePr>
        <p:xfrm>
          <a:off x="1367366" y="2879786"/>
          <a:ext cx="10265832" cy="3178683"/>
        </p:xfrm>
        <a:graphic>
          <a:graphicData uri="http://schemas.openxmlformats.org/drawingml/2006/table">
            <a:tbl>
              <a:tblPr firstRow="1" bandRow="1">
                <a:tableStyleId>{5C22544A-7EE6-4342-B048-85BDC9FD1C3A}</a:tableStyleId>
              </a:tblPr>
              <a:tblGrid>
                <a:gridCol w="5132916">
                  <a:extLst>
                    <a:ext uri="{9D8B030D-6E8A-4147-A177-3AD203B41FA5}">
                      <a16:colId xmlns:a16="http://schemas.microsoft.com/office/drawing/2014/main" val="1822434778"/>
                    </a:ext>
                  </a:extLst>
                </a:gridCol>
                <a:gridCol w="5132916">
                  <a:extLst>
                    <a:ext uri="{9D8B030D-6E8A-4147-A177-3AD203B41FA5}">
                      <a16:colId xmlns:a16="http://schemas.microsoft.com/office/drawing/2014/main" val="929663627"/>
                    </a:ext>
                  </a:extLst>
                </a:gridCol>
              </a:tblGrid>
              <a:tr h="0">
                <a:tc>
                  <a:txBody>
                    <a:bodyPr/>
                    <a:lstStyle/>
                    <a:p>
                      <a:pPr algn="just">
                        <a:lnSpc>
                          <a:spcPct val="107000"/>
                        </a:lnSpc>
                        <a:spcAft>
                          <a:spcPts val="800"/>
                        </a:spcAft>
                      </a:pPr>
                      <a:r>
                        <a:rPr lang="it-IT" sz="1600" dirty="0">
                          <a:effectLst/>
                        </a:rPr>
                        <a:t>Variabile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dirty="0">
                          <a:effectLst/>
                        </a:rPr>
                        <a:t>Proxy</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9642315"/>
                  </a:ext>
                </a:extLst>
              </a:tr>
              <a:tr h="0">
                <a:tc>
                  <a:txBody>
                    <a:bodyPr/>
                    <a:lstStyle/>
                    <a:p>
                      <a:pPr algn="just">
                        <a:lnSpc>
                          <a:spcPct val="107000"/>
                        </a:lnSpc>
                        <a:spcAft>
                          <a:spcPts val="800"/>
                        </a:spcAft>
                      </a:pPr>
                      <a:r>
                        <a:rPr lang="it-IT" sz="1600">
                          <a:effectLst/>
                        </a:rPr>
                        <a:t>TC = costi di produzione totali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Spese per il personale + Interessi passivi + Spese operative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6650888"/>
                  </a:ext>
                </a:extLst>
              </a:tr>
              <a:tr h="0">
                <a:tc>
                  <a:txBody>
                    <a:bodyPr/>
                    <a:lstStyle/>
                    <a:p>
                      <a:pPr algn="just">
                        <a:lnSpc>
                          <a:spcPct val="107000"/>
                        </a:lnSpc>
                        <a:spcAft>
                          <a:spcPts val="800"/>
                        </a:spcAft>
                      </a:pPr>
                      <a:r>
                        <a:rPr lang="it-IT" sz="1600" b="1" dirty="0">
                          <a:effectLst/>
                        </a:rPr>
                        <a:t>Output</a:t>
                      </a:r>
                      <a:endParaRPr lang="it-IT" sz="1400" b="1" dirty="0">
                        <a:effectLst/>
                        <a:latin typeface="Calibri" panose="020F0502020204030204" pitchFamily="34" charset="0"/>
                        <a:ea typeface="+mn-ea"/>
                        <a:cs typeface="Times New Roman" panose="02020603050405020304" pitchFamily="18" charset="0"/>
                      </a:endParaRPr>
                    </a:p>
                  </a:txBody>
                  <a:tcPr marL="68580" marR="68580" marT="0" marB="0">
                    <a:solidFill>
                      <a:schemeClr val="bg1"/>
                    </a:solidFill>
                  </a:tcPr>
                </a:tc>
                <a:tc>
                  <a:txBody>
                    <a:bodyPr/>
                    <a:lstStyle/>
                    <a:p>
                      <a:pPr algn="just">
                        <a:lnSpc>
                          <a:spcPct val="107000"/>
                        </a:lnSpc>
                        <a:spcAft>
                          <a:spcPts val="800"/>
                        </a:spcAft>
                      </a:pPr>
                      <a:r>
                        <a:rPr lang="it-IT" sz="1600" dirty="0">
                          <a:effectLst/>
                        </a:rPr>
                        <a:t> </a:t>
                      </a:r>
                      <a:endParaRPr lang="it-IT" sz="1400" dirty="0">
                        <a:effectLst/>
                        <a:latin typeface="Calibri" panose="020F0502020204030204" pitchFamily="34" charset="0"/>
                        <a:ea typeface="+mn-ea"/>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592176099"/>
                  </a:ext>
                </a:extLst>
              </a:tr>
              <a:tr h="0">
                <a:tc>
                  <a:txBody>
                    <a:bodyPr/>
                    <a:lstStyle/>
                    <a:p>
                      <a:pPr algn="just">
                        <a:lnSpc>
                          <a:spcPct val="107000"/>
                        </a:lnSpc>
                        <a:spcAft>
                          <a:spcPts val="800"/>
                        </a:spcAft>
                      </a:pPr>
                      <a:r>
                        <a:rPr lang="it-IT" sz="1600" dirty="0">
                          <a:effectLst/>
                        </a:rPr>
                        <a:t>Q1 = Prestiti</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Prestiti netti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329626"/>
                  </a:ext>
                </a:extLst>
              </a:tr>
              <a:tr h="0">
                <a:tc>
                  <a:txBody>
                    <a:bodyPr/>
                    <a:lstStyle/>
                    <a:p>
                      <a:pPr algn="just">
                        <a:lnSpc>
                          <a:spcPct val="107000"/>
                        </a:lnSpc>
                        <a:spcAft>
                          <a:spcPts val="800"/>
                        </a:spcAft>
                      </a:pPr>
                      <a:r>
                        <a:rPr lang="it-IT" sz="1600">
                          <a:effectLst/>
                        </a:rPr>
                        <a:t>Q2 = Titoli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Totale attività finanziarie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4665875"/>
                  </a:ext>
                </a:extLst>
              </a:tr>
              <a:tr h="0">
                <a:tc>
                  <a:txBody>
                    <a:bodyPr/>
                    <a:lstStyle/>
                    <a:p>
                      <a:pPr algn="just">
                        <a:lnSpc>
                          <a:spcPct val="107000"/>
                        </a:lnSpc>
                        <a:spcAft>
                          <a:spcPts val="800"/>
                        </a:spcAft>
                      </a:pPr>
                      <a:r>
                        <a:rPr lang="it-IT" sz="1600">
                          <a:effectLst/>
                        </a:rPr>
                        <a:t>Q3 = Partite fuori bilancio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Garanzie e impegni fuori bilancio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7474454"/>
                  </a:ext>
                </a:extLst>
              </a:tr>
              <a:tr h="0">
                <a:tc>
                  <a:txBody>
                    <a:bodyPr/>
                    <a:lstStyle/>
                    <a:p>
                      <a:pPr algn="just">
                        <a:lnSpc>
                          <a:spcPct val="107000"/>
                        </a:lnSpc>
                        <a:spcAft>
                          <a:spcPts val="800"/>
                        </a:spcAft>
                      </a:pPr>
                      <a:r>
                        <a:rPr lang="it-IT" sz="1600" b="1" dirty="0">
                          <a:effectLst/>
                        </a:rPr>
                        <a:t>Input</a:t>
                      </a:r>
                      <a:endParaRPr lang="it-IT"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190615469"/>
                  </a:ext>
                </a:extLst>
              </a:tr>
              <a:tr h="0">
                <a:tc>
                  <a:txBody>
                    <a:bodyPr/>
                    <a:lstStyle/>
                    <a:p>
                      <a:pPr algn="just">
                        <a:lnSpc>
                          <a:spcPct val="107000"/>
                        </a:lnSpc>
                        <a:spcAft>
                          <a:spcPts val="800"/>
                        </a:spcAft>
                      </a:pPr>
                      <a:r>
                        <a:rPr lang="it-IT" sz="1600">
                          <a:effectLst/>
                        </a:rPr>
                        <a:t>F1 = Capitale umano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Spese per il personale / totale attivo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3134873"/>
                  </a:ext>
                </a:extLst>
              </a:tr>
              <a:tr h="0">
                <a:tc>
                  <a:txBody>
                    <a:bodyPr/>
                    <a:lstStyle/>
                    <a:p>
                      <a:pPr algn="just">
                        <a:lnSpc>
                          <a:spcPct val="107000"/>
                        </a:lnSpc>
                        <a:spcAft>
                          <a:spcPts val="800"/>
                        </a:spcAft>
                      </a:pPr>
                      <a:r>
                        <a:rPr lang="it-IT" sz="1600">
                          <a:effectLst/>
                        </a:rPr>
                        <a:t>F2 = Capitale finanziario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dirty="0">
                          <a:effectLst/>
                        </a:rPr>
                        <a:t>Interessi passivi / totale raccolta</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6015861"/>
                  </a:ext>
                </a:extLst>
              </a:tr>
              <a:tr h="0">
                <a:tc>
                  <a:txBody>
                    <a:bodyPr/>
                    <a:lstStyle/>
                    <a:p>
                      <a:pPr algn="just">
                        <a:lnSpc>
                          <a:spcPct val="107000"/>
                        </a:lnSpc>
                        <a:spcAft>
                          <a:spcPts val="800"/>
                        </a:spcAft>
                      </a:pPr>
                      <a:r>
                        <a:rPr lang="it-IT" sz="1600">
                          <a:effectLst/>
                        </a:rPr>
                        <a:t>F3 = Capitale fisico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a:effectLst/>
                        </a:rPr>
                        <a:t>Altre spese operative / immobilizzazioni</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5518589"/>
                  </a:ext>
                </a:extLst>
              </a:tr>
              <a:tr h="0">
                <a:tc>
                  <a:txBody>
                    <a:bodyPr/>
                    <a:lstStyle/>
                    <a:p>
                      <a:pPr algn="just">
                        <a:lnSpc>
                          <a:spcPct val="107000"/>
                        </a:lnSpc>
                        <a:spcAft>
                          <a:spcPts val="800"/>
                        </a:spcAft>
                      </a:pPr>
                      <a:r>
                        <a:rPr lang="it-IT" sz="1600">
                          <a:effectLst/>
                        </a:rPr>
                        <a:t>F4 = Patrimonio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it-IT" sz="1600" dirty="0">
                          <a:effectLst/>
                        </a:rPr>
                        <a:t>Totale patrimonio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027691"/>
                  </a:ext>
                </a:extLst>
              </a:tr>
              <a:tr h="0">
                <a:tc>
                  <a:txBody>
                    <a:bodyPr/>
                    <a:lstStyle/>
                    <a:p>
                      <a:pPr algn="just">
                        <a:lnSpc>
                          <a:spcPct val="107000"/>
                        </a:lnSpc>
                        <a:spcAft>
                          <a:spcPts val="80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107000"/>
                        </a:lnSpc>
                        <a:spcAft>
                          <a:spcPts val="80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047706540"/>
                  </a:ext>
                </a:extLst>
              </a:tr>
              <a:tr h="0">
                <a:tc>
                  <a:txBody>
                    <a:bodyPr/>
                    <a:lstStyle/>
                    <a:p>
                      <a:pPr algn="just">
                        <a:lnSpc>
                          <a:spcPct val="107000"/>
                        </a:lnSpc>
                        <a:spcAft>
                          <a:spcPts val="800"/>
                        </a:spcAft>
                      </a:pPr>
                      <a:r>
                        <a:rPr lang="it-IT" sz="1400" dirty="0">
                          <a:effectLst/>
                          <a:latin typeface="Calibri" panose="020F0502020204030204" pitchFamily="34" charset="0"/>
                          <a:ea typeface="Calibri" panose="020F0502020204030204" pitchFamily="34" charset="0"/>
                          <a:cs typeface="Times New Roman" panose="02020603050405020304" pitchFamily="18" charset="0"/>
                        </a:rPr>
                        <a:t>* I dati dei bilanci provengono da Bank Focus di Bureau Van </a:t>
                      </a:r>
                      <a:r>
                        <a:rPr lang="it-IT" sz="1400" dirty="0" err="1">
                          <a:effectLst/>
                          <a:latin typeface="Calibri" panose="020F0502020204030204" pitchFamily="34" charset="0"/>
                          <a:ea typeface="Calibri" panose="020F0502020204030204" pitchFamily="34" charset="0"/>
                          <a:cs typeface="Times New Roman" panose="02020603050405020304" pitchFamily="18" charset="0"/>
                        </a:rPr>
                        <a:t>Dijk</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107000"/>
                        </a:lnSpc>
                        <a:spcAft>
                          <a:spcPts val="800"/>
                        </a:spcAft>
                      </a:pP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859106059"/>
                  </a:ext>
                </a:extLst>
              </a:tr>
            </a:tbl>
          </a:graphicData>
        </a:graphic>
      </p:graphicFrame>
    </p:spTree>
    <p:extLst>
      <p:ext uri="{BB962C8B-B14F-4D97-AF65-F5344CB8AC3E}">
        <p14:creationId xmlns:p14="http://schemas.microsoft.com/office/powerpoint/2010/main" val="869996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Il dataset</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39" y="1445018"/>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Il dataset analizzato è composto da 67 unità tra banche commerciali e casse di risparmio e da 243 banche di credito cooperativo per un totale di </a:t>
            </a:r>
            <a:r>
              <a:rPr lang="it-IT" sz="1600" b="1" dirty="0">
                <a:solidFill>
                  <a:schemeClr val="accent1">
                    <a:lumMod val="75000"/>
                  </a:schemeClr>
                </a:solidFill>
                <a:latin typeface="Verdana" panose="020B0604030504040204" pitchFamily="34" charset="0"/>
                <a:ea typeface="Verdana" panose="020B0604030504040204" pitchFamily="34" charset="0"/>
              </a:rPr>
              <a:t>310 unità</a:t>
            </a:r>
            <a:r>
              <a:rPr lang="it-IT" sz="1600" dirty="0">
                <a:solidFill>
                  <a:schemeClr val="accent1">
                    <a:lumMod val="75000"/>
                  </a:schemeClr>
                </a:solidFill>
                <a:latin typeface="Verdana" panose="020B0604030504040204" pitchFamily="34" charset="0"/>
                <a:ea typeface="Verdana" panose="020B0604030504040204" pitchFamily="34" charset="0"/>
              </a:rPr>
              <a:t> e di </a:t>
            </a:r>
            <a:r>
              <a:rPr lang="it-IT" sz="1600" b="1" dirty="0">
                <a:solidFill>
                  <a:schemeClr val="accent1">
                    <a:lumMod val="75000"/>
                  </a:schemeClr>
                </a:solidFill>
                <a:latin typeface="Verdana" panose="020B0604030504040204" pitchFamily="34" charset="0"/>
                <a:ea typeface="Verdana" panose="020B0604030504040204" pitchFamily="34" charset="0"/>
              </a:rPr>
              <a:t>2000 osservazioni</a:t>
            </a:r>
            <a:r>
              <a:rPr lang="it-IT" sz="1600" dirty="0">
                <a:solidFill>
                  <a:schemeClr val="accent1">
                    <a:lumMod val="75000"/>
                  </a:schemeClr>
                </a:solidFill>
                <a:latin typeface="Verdana" panose="020B0604030504040204" pitchFamily="34" charset="0"/>
                <a:ea typeface="Verdana" panose="020B0604030504040204" pitchFamily="34" charset="0"/>
              </a:rPr>
              <a:t> annue distribuite nel periodo 2015-2021.</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6</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graphicFrame>
        <p:nvGraphicFramePr>
          <p:cNvPr id="6" name="Tabella 5">
            <a:extLst>
              <a:ext uri="{FF2B5EF4-FFF2-40B4-BE49-F238E27FC236}">
                <a16:creationId xmlns:a16="http://schemas.microsoft.com/office/drawing/2014/main" id="{8E90A78E-8579-50EB-650D-DB55BE8F6863}"/>
              </a:ext>
            </a:extLst>
          </p:cNvPr>
          <p:cNvGraphicFramePr>
            <a:graphicFrameLocks noGrp="1"/>
          </p:cNvGraphicFramePr>
          <p:nvPr>
            <p:extLst>
              <p:ext uri="{D42A27DB-BD31-4B8C-83A1-F6EECF244321}">
                <p14:modId xmlns:p14="http://schemas.microsoft.com/office/powerpoint/2010/main" val="3382389091"/>
              </p:ext>
            </p:extLst>
          </p:nvPr>
        </p:nvGraphicFramePr>
        <p:xfrm>
          <a:off x="939305" y="2761482"/>
          <a:ext cx="10145247" cy="2493141"/>
        </p:xfrm>
        <a:graphic>
          <a:graphicData uri="http://schemas.openxmlformats.org/drawingml/2006/table">
            <a:tbl>
              <a:tblPr firstRow="1" firstCol="1" bandRow="1">
                <a:tableStyleId>{5C22544A-7EE6-4342-B048-85BDC9FD1C3A}</a:tableStyleId>
              </a:tblPr>
              <a:tblGrid>
                <a:gridCol w="4032000">
                  <a:extLst>
                    <a:ext uri="{9D8B030D-6E8A-4147-A177-3AD203B41FA5}">
                      <a16:colId xmlns:a16="http://schemas.microsoft.com/office/drawing/2014/main" val="1187850539"/>
                    </a:ext>
                  </a:extLst>
                </a:gridCol>
                <a:gridCol w="873321">
                  <a:extLst>
                    <a:ext uri="{9D8B030D-6E8A-4147-A177-3AD203B41FA5}">
                      <a16:colId xmlns:a16="http://schemas.microsoft.com/office/drawing/2014/main" val="3170370003"/>
                    </a:ext>
                  </a:extLst>
                </a:gridCol>
                <a:gridCol w="873321">
                  <a:extLst>
                    <a:ext uri="{9D8B030D-6E8A-4147-A177-3AD203B41FA5}">
                      <a16:colId xmlns:a16="http://schemas.microsoft.com/office/drawing/2014/main" val="535096309"/>
                    </a:ext>
                  </a:extLst>
                </a:gridCol>
                <a:gridCol w="873321">
                  <a:extLst>
                    <a:ext uri="{9D8B030D-6E8A-4147-A177-3AD203B41FA5}">
                      <a16:colId xmlns:a16="http://schemas.microsoft.com/office/drawing/2014/main" val="1040671110"/>
                    </a:ext>
                  </a:extLst>
                </a:gridCol>
                <a:gridCol w="873321">
                  <a:extLst>
                    <a:ext uri="{9D8B030D-6E8A-4147-A177-3AD203B41FA5}">
                      <a16:colId xmlns:a16="http://schemas.microsoft.com/office/drawing/2014/main" val="2665026297"/>
                    </a:ext>
                  </a:extLst>
                </a:gridCol>
                <a:gridCol w="873321">
                  <a:extLst>
                    <a:ext uri="{9D8B030D-6E8A-4147-A177-3AD203B41FA5}">
                      <a16:colId xmlns:a16="http://schemas.microsoft.com/office/drawing/2014/main" val="2285112697"/>
                    </a:ext>
                  </a:extLst>
                </a:gridCol>
                <a:gridCol w="873321">
                  <a:extLst>
                    <a:ext uri="{9D8B030D-6E8A-4147-A177-3AD203B41FA5}">
                      <a16:colId xmlns:a16="http://schemas.microsoft.com/office/drawing/2014/main" val="2632796610"/>
                    </a:ext>
                  </a:extLst>
                </a:gridCol>
                <a:gridCol w="873321">
                  <a:extLst>
                    <a:ext uri="{9D8B030D-6E8A-4147-A177-3AD203B41FA5}">
                      <a16:colId xmlns:a16="http://schemas.microsoft.com/office/drawing/2014/main" val="1938327811"/>
                    </a:ext>
                  </a:extLst>
                </a:gridCol>
              </a:tblGrid>
              <a:tr h="0">
                <a:tc>
                  <a:txBody>
                    <a:bodyPr/>
                    <a:lstStyle/>
                    <a:p>
                      <a:pPr algn="just">
                        <a:lnSpc>
                          <a:spcPct val="107000"/>
                        </a:lnSpc>
                        <a:spcAft>
                          <a:spcPts val="800"/>
                        </a:spcAft>
                      </a:pPr>
                      <a:r>
                        <a:rPr lang="it-IT" sz="1800" dirty="0">
                          <a:effectLst/>
                        </a:rPr>
                        <a:t>Anno</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2015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2016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2017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2018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2019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2020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2021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365631"/>
                  </a:ext>
                </a:extLst>
              </a:tr>
              <a:tr h="0">
                <a:tc>
                  <a:txBody>
                    <a:bodyPr/>
                    <a:lstStyle/>
                    <a:p>
                      <a:pPr algn="just">
                        <a:lnSpc>
                          <a:spcPct val="107000"/>
                        </a:lnSpc>
                        <a:spcAft>
                          <a:spcPts val="800"/>
                        </a:spcAft>
                      </a:pPr>
                      <a:r>
                        <a:rPr lang="en-US" sz="1800" dirty="0" err="1">
                          <a:effectLst/>
                        </a:rPr>
                        <a:t>Totale</a:t>
                      </a:r>
                      <a:r>
                        <a:rPr lang="en-US" sz="1800" dirty="0">
                          <a:effectLst/>
                        </a:rPr>
                        <a:t> </a:t>
                      </a:r>
                      <a:r>
                        <a:rPr lang="en-US" sz="1800" dirty="0" err="1">
                          <a:effectLst/>
                        </a:rPr>
                        <a:t>complessivo</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275</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292</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283</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298</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297</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287</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b="1" dirty="0">
                          <a:effectLst/>
                        </a:rPr>
                        <a:t>268</a:t>
                      </a:r>
                      <a:endParaRPr lang="it-IT"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3110562"/>
                  </a:ext>
                </a:extLst>
              </a:tr>
              <a:tr h="0">
                <a:tc>
                  <a:txBody>
                    <a:bodyPr/>
                    <a:lstStyle/>
                    <a:p>
                      <a:pPr algn="just">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041721604"/>
                  </a:ext>
                </a:extLst>
              </a:tr>
              <a:tr h="0">
                <a:tc>
                  <a:txBody>
                    <a:bodyPr/>
                    <a:lstStyle/>
                    <a:p>
                      <a:pPr algn="just">
                        <a:lnSpc>
                          <a:spcPct val="107000"/>
                        </a:lnSpc>
                        <a:spcAft>
                          <a:spcPts val="800"/>
                        </a:spcAft>
                      </a:pPr>
                      <a:r>
                        <a:rPr lang="it-IT" sz="1800" dirty="0">
                          <a:effectLst/>
                        </a:rPr>
                        <a:t>Banche commerciali e casse di risparmio</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55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56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dirty="0">
                          <a:effectLst/>
                        </a:rPr>
                        <a:t>55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8190902"/>
                  </a:ext>
                </a:extLst>
              </a:tr>
              <a:tr h="0">
                <a:tc>
                  <a:txBody>
                    <a:bodyPr/>
                    <a:lstStyle/>
                    <a:p>
                      <a:pPr algn="just">
                        <a:lnSpc>
                          <a:spcPct val="107000"/>
                        </a:lnSpc>
                        <a:spcAft>
                          <a:spcPts val="800"/>
                        </a:spcAft>
                      </a:pPr>
                      <a:r>
                        <a:rPr lang="en-US" sz="1800" dirty="0">
                          <a:effectLst/>
                        </a:rPr>
                        <a:t>Banche cooperative</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220</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232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227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237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234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226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213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0797349"/>
                  </a:ext>
                </a:extLst>
              </a:tr>
              <a:tr h="0">
                <a:tc>
                  <a:txBody>
                    <a:bodyPr/>
                    <a:lstStyle/>
                    <a:p>
                      <a:pPr algn="just">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r">
                        <a:lnSpc>
                          <a:spcPct val="107000"/>
                        </a:lnSpc>
                        <a:spcAft>
                          <a:spcPts val="800"/>
                        </a:spcAft>
                      </a:pPr>
                      <a:r>
                        <a:rPr lang="en-US" sz="1800" dirty="0">
                          <a:effectLst/>
                        </a:rPr>
                        <a:t> </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184028017"/>
                  </a:ext>
                </a:extLst>
              </a:tr>
              <a:tr h="0">
                <a:tc>
                  <a:txBody>
                    <a:bodyPr/>
                    <a:lstStyle/>
                    <a:p>
                      <a:pPr algn="just">
                        <a:lnSpc>
                          <a:spcPct val="107000"/>
                        </a:lnSpc>
                        <a:spcAft>
                          <a:spcPts val="800"/>
                        </a:spcAft>
                      </a:pPr>
                      <a:r>
                        <a:rPr lang="it-IT" sz="1800" dirty="0">
                          <a:effectLst/>
                        </a:rPr>
                        <a:t>Nord</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142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155</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146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159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157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147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133</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9978983"/>
                  </a:ext>
                </a:extLst>
              </a:tr>
              <a:tr h="0">
                <a:tc>
                  <a:txBody>
                    <a:bodyPr/>
                    <a:lstStyle/>
                    <a:p>
                      <a:pPr algn="just">
                        <a:lnSpc>
                          <a:spcPct val="107000"/>
                        </a:lnSpc>
                        <a:spcAft>
                          <a:spcPts val="800"/>
                        </a:spcAft>
                      </a:pPr>
                      <a:r>
                        <a:rPr lang="it-IT" sz="1800" dirty="0">
                          <a:effectLst/>
                        </a:rPr>
                        <a:t>Centro</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56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59</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61</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64</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800">
                          <a:effectLst/>
                        </a:rPr>
                        <a:t>62</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4945276"/>
                  </a:ext>
                </a:extLst>
              </a:tr>
              <a:tr h="0">
                <a:tc>
                  <a:txBody>
                    <a:bodyPr/>
                    <a:lstStyle/>
                    <a:p>
                      <a:pPr algn="just">
                        <a:lnSpc>
                          <a:spcPct val="107000"/>
                        </a:lnSpc>
                        <a:spcAft>
                          <a:spcPts val="800"/>
                        </a:spcAft>
                      </a:pPr>
                      <a:r>
                        <a:rPr lang="en-US" sz="1800" dirty="0">
                          <a:effectLst/>
                        </a:rPr>
                        <a:t>Sud</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77</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78</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a:effectLst/>
                        </a:rPr>
                        <a:t>76</a:t>
                      </a:r>
                      <a:endParaRPr lang="it-IT"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US" sz="1800" dirty="0">
                          <a:effectLst/>
                        </a:rPr>
                        <a:t>73</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32130325"/>
                  </a:ext>
                </a:extLst>
              </a:tr>
            </a:tbl>
          </a:graphicData>
        </a:graphic>
      </p:graphicFrame>
    </p:spTree>
    <p:extLst>
      <p:ext uri="{BB962C8B-B14F-4D97-AF65-F5344CB8AC3E}">
        <p14:creationId xmlns:p14="http://schemas.microsoft.com/office/powerpoint/2010/main" val="1059575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L’efficienza di costo</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39" y="1445018"/>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Il livello medio di efficienza di costo delle banche italiane oscilla tra un minimo di 83% (nell’anno 2015) ad un massimo di 85%</a:t>
            </a:r>
          </a:p>
          <a:p>
            <a:pPr marL="800100" lvl="1" indent="-342900">
              <a:lnSpc>
                <a:spcPct val="114000"/>
              </a:lnSpc>
              <a:spcAft>
                <a:spcPts val="600"/>
              </a:spcAft>
              <a:buFont typeface="Arial" panose="020B0604020202020204" pitchFamily="34" charset="0"/>
              <a:buChar char="•"/>
            </a:pPr>
            <a:r>
              <a:rPr lang="it-IT" sz="1600" dirty="0">
                <a:solidFill>
                  <a:schemeClr val="accent1">
                    <a:lumMod val="75000"/>
                  </a:schemeClr>
                </a:solidFill>
                <a:latin typeface="Verdana" panose="020B0604030504040204" pitchFamily="34" charset="0"/>
                <a:ea typeface="Verdana" panose="020B0604030504040204" pitchFamily="34" charset="0"/>
              </a:rPr>
              <a:t>Le banche hanno «sprecato» circa il 15% dei fattori produttivi impiegati o, analogamente, avrebbero potuto incrementare del 15% l’output impiegando i medesimi input e quindi sostenendo i medesimi costi</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7</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graphicFrame>
        <p:nvGraphicFramePr>
          <p:cNvPr id="8" name="Tabella 7">
            <a:extLst>
              <a:ext uri="{FF2B5EF4-FFF2-40B4-BE49-F238E27FC236}">
                <a16:creationId xmlns:a16="http://schemas.microsoft.com/office/drawing/2014/main" id="{3DACDCC8-AD88-E4C1-5832-14BC8DDF2357}"/>
              </a:ext>
            </a:extLst>
          </p:cNvPr>
          <p:cNvGraphicFramePr>
            <a:graphicFrameLocks noGrp="1"/>
          </p:cNvGraphicFramePr>
          <p:nvPr>
            <p:extLst>
              <p:ext uri="{D42A27DB-BD31-4B8C-83A1-F6EECF244321}">
                <p14:modId xmlns:p14="http://schemas.microsoft.com/office/powerpoint/2010/main" val="2259589990"/>
              </p:ext>
            </p:extLst>
          </p:nvPr>
        </p:nvGraphicFramePr>
        <p:xfrm>
          <a:off x="945304" y="3350015"/>
          <a:ext cx="10440000" cy="1246505"/>
        </p:xfrm>
        <a:graphic>
          <a:graphicData uri="http://schemas.openxmlformats.org/drawingml/2006/table">
            <a:tbl>
              <a:tblPr firstRow="1" firstCol="1" bandRow="1">
                <a:tableStyleId>{5C22544A-7EE6-4342-B048-85BDC9FD1C3A}</a:tableStyleId>
              </a:tblPr>
              <a:tblGrid>
                <a:gridCol w="2910212">
                  <a:extLst>
                    <a:ext uri="{9D8B030D-6E8A-4147-A177-3AD203B41FA5}">
                      <a16:colId xmlns:a16="http://schemas.microsoft.com/office/drawing/2014/main" val="2610948896"/>
                    </a:ext>
                  </a:extLst>
                </a:gridCol>
                <a:gridCol w="1075684">
                  <a:extLst>
                    <a:ext uri="{9D8B030D-6E8A-4147-A177-3AD203B41FA5}">
                      <a16:colId xmlns:a16="http://schemas.microsoft.com/office/drawing/2014/main" val="3886815487"/>
                    </a:ext>
                  </a:extLst>
                </a:gridCol>
                <a:gridCol w="1075684">
                  <a:extLst>
                    <a:ext uri="{9D8B030D-6E8A-4147-A177-3AD203B41FA5}">
                      <a16:colId xmlns:a16="http://schemas.microsoft.com/office/drawing/2014/main" val="1001675854"/>
                    </a:ext>
                  </a:extLst>
                </a:gridCol>
                <a:gridCol w="1075684">
                  <a:extLst>
                    <a:ext uri="{9D8B030D-6E8A-4147-A177-3AD203B41FA5}">
                      <a16:colId xmlns:a16="http://schemas.microsoft.com/office/drawing/2014/main" val="950189511"/>
                    </a:ext>
                  </a:extLst>
                </a:gridCol>
                <a:gridCol w="1075684">
                  <a:extLst>
                    <a:ext uri="{9D8B030D-6E8A-4147-A177-3AD203B41FA5}">
                      <a16:colId xmlns:a16="http://schemas.microsoft.com/office/drawing/2014/main" val="1816162294"/>
                    </a:ext>
                  </a:extLst>
                </a:gridCol>
                <a:gridCol w="1075684">
                  <a:extLst>
                    <a:ext uri="{9D8B030D-6E8A-4147-A177-3AD203B41FA5}">
                      <a16:colId xmlns:a16="http://schemas.microsoft.com/office/drawing/2014/main" val="1958470347"/>
                    </a:ext>
                  </a:extLst>
                </a:gridCol>
                <a:gridCol w="1075684">
                  <a:extLst>
                    <a:ext uri="{9D8B030D-6E8A-4147-A177-3AD203B41FA5}">
                      <a16:colId xmlns:a16="http://schemas.microsoft.com/office/drawing/2014/main" val="4170215810"/>
                    </a:ext>
                  </a:extLst>
                </a:gridCol>
                <a:gridCol w="1075684">
                  <a:extLst>
                    <a:ext uri="{9D8B030D-6E8A-4147-A177-3AD203B41FA5}">
                      <a16:colId xmlns:a16="http://schemas.microsoft.com/office/drawing/2014/main" val="22025342"/>
                    </a:ext>
                  </a:extLst>
                </a:gridCol>
              </a:tblGrid>
              <a:tr h="0">
                <a:tc>
                  <a:txBody>
                    <a:bodyPr/>
                    <a:lstStyle/>
                    <a:p>
                      <a:pPr algn="just">
                        <a:lnSpc>
                          <a:spcPct val="107000"/>
                        </a:lnSpc>
                        <a:spcAft>
                          <a:spcPts val="800"/>
                        </a:spcAft>
                      </a:pPr>
                      <a:r>
                        <a:rPr lang="it-IT" sz="1600">
                          <a:effectLst/>
                        </a:rPr>
                        <a:t> </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2015</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2016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2017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2018</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2019</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2020</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2021</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6505116"/>
                  </a:ext>
                </a:extLst>
              </a:tr>
              <a:tr h="0">
                <a:tc>
                  <a:txBody>
                    <a:bodyPr/>
                    <a:lstStyle/>
                    <a:p>
                      <a:pPr algn="just">
                        <a:lnSpc>
                          <a:spcPct val="107000"/>
                        </a:lnSpc>
                        <a:spcAft>
                          <a:spcPts val="800"/>
                        </a:spcAft>
                      </a:pPr>
                      <a:r>
                        <a:rPr lang="it-IT" sz="1600" dirty="0">
                          <a:effectLst/>
                        </a:rPr>
                        <a:t>Totale sistema</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0,83</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0,84</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0,84</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0,85</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8572743"/>
                  </a:ext>
                </a:extLst>
              </a:tr>
              <a:tr h="0">
                <a:tc>
                  <a:txBody>
                    <a:bodyPr/>
                    <a:lstStyle/>
                    <a:p>
                      <a:pPr algn="just">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gn="r">
                        <a:lnSpc>
                          <a:spcPct val="107000"/>
                        </a:lnSpc>
                        <a:spcAft>
                          <a:spcPts val="800"/>
                        </a:spcAft>
                      </a:pPr>
                      <a:r>
                        <a:rPr lang="it-IT" sz="1600" dirty="0">
                          <a:effectLst/>
                        </a:rPr>
                        <a:t> </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688749954"/>
                  </a:ext>
                </a:extLst>
              </a:tr>
              <a:tr h="0">
                <a:tc>
                  <a:txBody>
                    <a:bodyPr/>
                    <a:lstStyle/>
                    <a:p>
                      <a:pPr algn="just">
                        <a:lnSpc>
                          <a:spcPct val="107000"/>
                        </a:lnSpc>
                        <a:spcAft>
                          <a:spcPts val="800"/>
                        </a:spcAft>
                      </a:pPr>
                      <a:r>
                        <a:rPr lang="it-IT" sz="1600" dirty="0">
                          <a:effectLst/>
                        </a:rPr>
                        <a:t>Banche comm. e casse di risp.</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0,74</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0,75</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0,74</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0,76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2603767"/>
                  </a:ext>
                </a:extLst>
              </a:tr>
              <a:tr h="0">
                <a:tc>
                  <a:txBody>
                    <a:bodyPr/>
                    <a:lstStyle/>
                    <a:p>
                      <a:pPr algn="just">
                        <a:lnSpc>
                          <a:spcPct val="107000"/>
                        </a:lnSpc>
                        <a:spcAft>
                          <a:spcPts val="800"/>
                        </a:spcAft>
                      </a:pPr>
                      <a:r>
                        <a:rPr lang="it-IT" sz="1600">
                          <a:effectLst/>
                        </a:rPr>
                        <a:t>Banche cooperative</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0,86</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0,86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0,86</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0,87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0,87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a:effectLst/>
                        </a:rPr>
                        <a:t>0,87</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it-IT" sz="1600" dirty="0">
                          <a:effectLst/>
                        </a:rPr>
                        <a:t>0,87</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8528287"/>
                  </a:ext>
                </a:extLst>
              </a:tr>
            </a:tbl>
          </a:graphicData>
        </a:graphic>
      </p:graphicFrame>
    </p:spTree>
    <p:extLst>
      <p:ext uri="{BB962C8B-B14F-4D97-AF65-F5344CB8AC3E}">
        <p14:creationId xmlns:p14="http://schemas.microsoft.com/office/powerpoint/2010/main" val="37643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L’efficienza di costo</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8</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pic>
        <p:nvPicPr>
          <p:cNvPr id="6" name="Immagine 5">
            <a:extLst>
              <a:ext uri="{FF2B5EF4-FFF2-40B4-BE49-F238E27FC236}">
                <a16:creationId xmlns:a16="http://schemas.microsoft.com/office/drawing/2014/main" id="{415E4170-9392-55A7-96B8-077B3C11C8B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670721" y="1796002"/>
            <a:ext cx="6850557" cy="411792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66686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32F567BD-3F47-441B-9F49-DA59F3B3F505}"/>
              </a:ext>
            </a:extLst>
          </p:cNvPr>
          <p:cNvSpPr>
            <a:spLocks noGrp="1"/>
          </p:cNvSpPr>
          <p:nvPr>
            <p:ph type="title"/>
          </p:nvPr>
        </p:nvSpPr>
        <p:spPr>
          <a:xfrm>
            <a:off x="1245469" y="251589"/>
            <a:ext cx="9060543" cy="559647"/>
          </a:xfrm>
        </p:spPr>
        <p:txBody>
          <a:bodyPr vert="horz" lIns="91440" tIns="45720" rIns="91440" bIns="45720" rtlCol="0" anchor="ctr">
            <a:noAutofit/>
          </a:bodyPr>
          <a:lstStyle/>
          <a:p>
            <a:pPr algn="ctr" fontAlgn="base">
              <a:spcAft>
                <a:spcPct val="0"/>
              </a:spcAft>
            </a:pPr>
            <a:r>
              <a:rPr lang="it-IT" sz="2800" b="1" cap="small" dirty="0">
                <a:solidFill>
                  <a:srgbClr val="1F487C"/>
                </a:solidFill>
                <a:latin typeface="Calibri-Bold"/>
              </a:rPr>
              <a:t>Le determinanti dell’efficienza</a:t>
            </a:r>
          </a:p>
        </p:txBody>
      </p:sp>
      <p:sp>
        <p:nvSpPr>
          <p:cNvPr id="23" name="CasellaDiTesto 22">
            <a:extLst>
              <a:ext uri="{FF2B5EF4-FFF2-40B4-BE49-F238E27FC236}">
                <a16:creationId xmlns:a16="http://schemas.microsoft.com/office/drawing/2014/main" id="{98180584-5408-49D1-B9E6-556FB1B9E32F}"/>
              </a:ext>
            </a:extLst>
          </p:cNvPr>
          <p:cNvSpPr txBox="1"/>
          <p:nvPr/>
        </p:nvSpPr>
        <p:spPr>
          <a:xfrm>
            <a:off x="497840" y="1430731"/>
            <a:ext cx="11410381" cy="4968482"/>
          </a:xfrm>
          <a:prstGeom prst="rect">
            <a:avLst/>
          </a:prstGeom>
          <a:noFill/>
        </p:spPr>
        <p:txBody>
          <a:bodyPr wrap="square" rtlCol="0">
            <a:normAutofit/>
          </a:bodyPr>
          <a:lstStyle/>
          <a:p>
            <a:pPr marL="342900" indent="-342900" eaLnBrk="1" hangingPunct="1">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Partendo dagli indicatori di efficienza è stata condotta una seconda analisi mirata a valutare la presenza di un’eventuale </a:t>
            </a:r>
            <a:r>
              <a:rPr lang="it-IT" sz="1400" b="1" dirty="0">
                <a:solidFill>
                  <a:schemeClr val="accent1">
                    <a:lumMod val="75000"/>
                  </a:schemeClr>
                </a:solidFill>
                <a:latin typeface="Verdana" panose="020B0604030504040204" pitchFamily="34" charset="0"/>
                <a:ea typeface="Verdana" panose="020B0604030504040204" pitchFamily="34" charset="0"/>
              </a:rPr>
              <a:t>relazione</a:t>
            </a:r>
            <a:r>
              <a:rPr lang="it-IT" sz="1400" dirty="0">
                <a:solidFill>
                  <a:schemeClr val="accent1">
                    <a:lumMod val="75000"/>
                  </a:schemeClr>
                </a:solidFill>
                <a:latin typeface="Verdana" panose="020B0604030504040204" pitchFamily="34" charset="0"/>
                <a:ea typeface="Verdana" panose="020B0604030504040204" pitchFamily="34" charset="0"/>
              </a:rPr>
              <a:t> tra il livello di efficienza e le principali variabili rappresentative dell’</a:t>
            </a:r>
            <a:r>
              <a:rPr lang="it-IT" sz="1400" b="1" dirty="0">
                <a:solidFill>
                  <a:schemeClr val="accent1">
                    <a:lumMod val="75000"/>
                  </a:schemeClr>
                </a:solidFill>
                <a:latin typeface="Verdana" panose="020B0604030504040204" pitchFamily="34" charset="0"/>
                <a:ea typeface="Verdana" panose="020B0604030504040204" pitchFamily="34" charset="0"/>
              </a:rPr>
              <a:t>operatività strategica</a:t>
            </a:r>
          </a:p>
          <a:p>
            <a:pPr marL="342900" indent="-342900" eaLnBrk="1" hangingPunct="1">
              <a:lnSpc>
                <a:spcPct val="114000"/>
              </a:lnSpc>
              <a:spcAft>
                <a:spcPts val="600"/>
              </a:spcAft>
              <a:buFont typeface="Arial" panose="020B0604020202020204" pitchFamily="34" charset="0"/>
              <a:buChar char="•"/>
            </a:pPr>
            <a:r>
              <a:rPr lang="it-IT" sz="1400" dirty="0">
                <a:solidFill>
                  <a:schemeClr val="accent1">
                    <a:lumMod val="75000"/>
                  </a:schemeClr>
                </a:solidFill>
                <a:latin typeface="Verdana" panose="020B0604030504040204" pitchFamily="34" charset="0"/>
                <a:ea typeface="Verdana" panose="020B0604030504040204" pitchFamily="34" charset="0"/>
              </a:rPr>
              <a:t>Scopo dell’analisi è individuare quelli che possono essere considerati i driver (</a:t>
            </a:r>
            <a:r>
              <a:rPr lang="it-IT" sz="1400" b="1" dirty="0">
                <a:solidFill>
                  <a:schemeClr val="accent1">
                    <a:lumMod val="75000"/>
                  </a:schemeClr>
                </a:solidFill>
                <a:latin typeface="Verdana" panose="020B0604030504040204" pitchFamily="34" charset="0"/>
                <a:ea typeface="Verdana" panose="020B0604030504040204" pitchFamily="34" charset="0"/>
              </a:rPr>
              <a:t>determinanti</a:t>
            </a:r>
            <a:r>
              <a:rPr lang="it-IT" sz="1400" dirty="0">
                <a:solidFill>
                  <a:schemeClr val="accent1">
                    <a:lumMod val="75000"/>
                  </a:schemeClr>
                </a:solidFill>
                <a:latin typeface="Verdana" panose="020B0604030504040204" pitchFamily="34" charset="0"/>
                <a:ea typeface="Verdana" panose="020B0604030504040204" pitchFamily="34" charset="0"/>
              </a:rPr>
              <a:t>) dell’efficienza che rappresentano le leve nelle mani dei manager</a:t>
            </a:r>
          </a:p>
        </p:txBody>
      </p:sp>
      <p:sp>
        <p:nvSpPr>
          <p:cNvPr id="2" name="Segnaposto numero diapositiva 1">
            <a:extLst>
              <a:ext uri="{FF2B5EF4-FFF2-40B4-BE49-F238E27FC236}">
                <a16:creationId xmlns:a16="http://schemas.microsoft.com/office/drawing/2014/main" id="{037765CE-E776-40B9-9C77-C0A53BF65A40}"/>
              </a:ext>
            </a:extLst>
          </p:cNvPr>
          <p:cNvSpPr>
            <a:spLocks noGrp="1"/>
          </p:cNvSpPr>
          <p:nvPr>
            <p:ph type="sldNum" sz="quarter" idx="12"/>
          </p:nvPr>
        </p:nvSpPr>
        <p:spPr/>
        <p:txBody>
          <a:bodyPr/>
          <a:lstStyle/>
          <a:p>
            <a:fld id="{F23C8DB1-A2E4-4028-9267-173C029DCF41}" type="slidenum">
              <a:rPr lang="it-IT" smtClean="0">
                <a:solidFill>
                  <a:schemeClr val="accent1"/>
                </a:solidFill>
                <a:latin typeface="Verdana" panose="020B0604030504040204" pitchFamily="34" charset="0"/>
                <a:ea typeface="Verdana" panose="020B0604030504040204" pitchFamily="34" charset="0"/>
              </a:rPr>
              <a:t>9</a:t>
            </a:fld>
            <a:endParaRPr lang="it-IT" dirty="0">
              <a:solidFill>
                <a:schemeClr val="accent1"/>
              </a:solidFill>
              <a:latin typeface="Verdana" panose="020B0604030504040204" pitchFamily="34" charset="0"/>
              <a:ea typeface="Verdana" panose="020B0604030504040204" pitchFamily="34" charset="0"/>
            </a:endParaRPr>
          </a:p>
        </p:txBody>
      </p:sp>
      <p:sp>
        <p:nvSpPr>
          <p:cNvPr id="4" name="Rettangolo 3">
            <a:extLst>
              <a:ext uri="{FF2B5EF4-FFF2-40B4-BE49-F238E27FC236}">
                <a16:creationId xmlns:a16="http://schemas.microsoft.com/office/drawing/2014/main" id="{A9480659-EA82-DF50-D3C0-EA998809ED41}"/>
              </a:ext>
            </a:extLst>
          </p:cNvPr>
          <p:cNvSpPr/>
          <p:nvPr/>
        </p:nvSpPr>
        <p:spPr>
          <a:xfrm>
            <a:off x="0" y="1084075"/>
            <a:ext cx="12192000" cy="2695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b="1">
                <a:solidFill>
                  <a:schemeClr val="bg1"/>
                </a:solidFill>
                <a:latin typeface="Verdana" panose="020B0604030504040204" pitchFamily="34" charset="0"/>
                <a:ea typeface="Verdana" panose="020B0604030504040204" pitchFamily="34" charset="0"/>
              </a:rPr>
              <a:t>Il ruolo del credito cooperativo al servizio del paese</a:t>
            </a:r>
          </a:p>
        </p:txBody>
      </p:sp>
      <p:pic>
        <p:nvPicPr>
          <p:cNvPr id="5" name="Immagine 4" descr="Immagine che contiene logo&#10;&#10;Descrizione generata automaticamente">
            <a:extLst>
              <a:ext uri="{FF2B5EF4-FFF2-40B4-BE49-F238E27FC236}">
                <a16:creationId xmlns:a16="http://schemas.microsoft.com/office/drawing/2014/main" id="{4C2BB611-181F-1F26-1D24-B117AEAF8AC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605" y="72303"/>
            <a:ext cx="2376000" cy="639379"/>
          </a:xfrm>
          <a:prstGeom prst="rect">
            <a:avLst/>
          </a:prstGeom>
        </p:spPr>
      </p:pic>
      <p:graphicFrame>
        <p:nvGraphicFramePr>
          <p:cNvPr id="6" name="Tabella 5">
            <a:extLst>
              <a:ext uri="{FF2B5EF4-FFF2-40B4-BE49-F238E27FC236}">
                <a16:creationId xmlns:a16="http://schemas.microsoft.com/office/drawing/2014/main" id="{7A5AFC0C-B8EA-CC4F-7F0C-1C9214514031}"/>
              </a:ext>
            </a:extLst>
          </p:cNvPr>
          <p:cNvGraphicFramePr>
            <a:graphicFrameLocks noGrp="1"/>
          </p:cNvGraphicFramePr>
          <p:nvPr>
            <p:extLst>
              <p:ext uri="{D42A27DB-BD31-4B8C-83A1-F6EECF244321}">
                <p14:modId xmlns:p14="http://schemas.microsoft.com/office/powerpoint/2010/main" val="4261419308"/>
              </p:ext>
            </p:extLst>
          </p:nvPr>
        </p:nvGraphicFramePr>
        <p:xfrm>
          <a:off x="2133176" y="2972930"/>
          <a:ext cx="7380000" cy="2017650"/>
        </p:xfrm>
        <a:graphic>
          <a:graphicData uri="http://schemas.openxmlformats.org/drawingml/2006/table">
            <a:tbl>
              <a:tblPr firstRow="1" firstCol="1" bandRow="1">
                <a:tableStyleId>{5C22544A-7EE6-4342-B048-85BDC9FD1C3A}</a:tableStyleId>
              </a:tblPr>
              <a:tblGrid>
                <a:gridCol w="2880000">
                  <a:extLst>
                    <a:ext uri="{9D8B030D-6E8A-4147-A177-3AD203B41FA5}">
                      <a16:colId xmlns:a16="http://schemas.microsoft.com/office/drawing/2014/main" val="3476219006"/>
                    </a:ext>
                  </a:extLst>
                </a:gridCol>
                <a:gridCol w="4500000">
                  <a:extLst>
                    <a:ext uri="{9D8B030D-6E8A-4147-A177-3AD203B41FA5}">
                      <a16:colId xmlns:a16="http://schemas.microsoft.com/office/drawing/2014/main" val="783738427"/>
                    </a:ext>
                  </a:extLst>
                </a:gridCol>
              </a:tblGrid>
              <a:tr h="0">
                <a:tc>
                  <a:txBody>
                    <a:bodyPr/>
                    <a:lstStyle/>
                    <a:p>
                      <a:pPr algn="just">
                        <a:lnSpc>
                          <a:spcPct val="107000"/>
                        </a:lnSpc>
                        <a:spcAft>
                          <a:spcPts val="0"/>
                        </a:spcAft>
                      </a:pPr>
                      <a:r>
                        <a:rPr lang="it-IT" sz="1600" dirty="0">
                          <a:effectLst/>
                        </a:rPr>
                        <a:t>Profilo di indagine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dirty="0">
                          <a:effectLst/>
                        </a:rPr>
                        <a:t>Variabile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5172476"/>
                  </a:ext>
                </a:extLst>
              </a:tr>
              <a:tr h="0">
                <a:tc>
                  <a:txBody>
                    <a:bodyPr/>
                    <a:lstStyle/>
                    <a:p>
                      <a:pPr algn="just">
                        <a:lnSpc>
                          <a:spcPct val="107000"/>
                        </a:lnSpc>
                        <a:spcAft>
                          <a:spcPts val="0"/>
                        </a:spcAft>
                      </a:pPr>
                      <a:r>
                        <a:rPr lang="it-IT" sz="1600" dirty="0">
                          <a:effectLst/>
                        </a:rPr>
                        <a:t>Redditività</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dirty="0">
                          <a:effectLst/>
                        </a:rPr>
                        <a:t>Utile netto / Totale attivo</a:t>
                      </a:r>
                      <a:endParaRPr lang="it-IT" sz="1400" dirty="0">
                        <a:effectLst/>
                      </a:endParaRPr>
                    </a:p>
                    <a:p>
                      <a:pPr algn="just">
                        <a:lnSpc>
                          <a:spcPct val="107000"/>
                        </a:lnSpc>
                        <a:spcAft>
                          <a:spcPts val="0"/>
                        </a:spcAft>
                      </a:pPr>
                      <a:r>
                        <a:rPr lang="it-IT" sz="1600" dirty="0">
                          <a:effectLst/>
                        </a:rPr>
                        <a:t>ROE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52696"/>
                  </a:ext>
                </a:extLst>
              </a:tr>
              <a:tr h="0">
                <a:tc>
                  <a:txBody>
                    <a:bodyPr/>
                    <a:lstStyle/>
                    <a:p>
                      <a:pPr algn="just">
                        <a:lnSpc>
                          <a:spcPct val="107000"/>
                        </a:lnSpc>
                        <a:spcAft>
                          <a:spcPts val="0"/>
                        </a:spcAft>
                      </a:pPr>
                      <a:r>
                        <a:rPr lang="it-IT" sz="1600" dirty="0">
                          <a:effectLst/>
                        </a:rPr>
                        <a:t>Modello di business</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dirty="0">
                          <a:effectLst/>
                        </a:rPr>
                        <a:t>Prestiti netti / Totale attivo</a:t>
                      </a:r>
                      <a:endParaRPr lang="it-IT" sz="1400" dirty="0">
                        <a:effectLst/>
                      </a:endParaRPr>
                    </a:p>
                    <a:p>
                      <a:pPr algn="just">
                        <a:lnSpc>
                          <a:spcPct val="107000"/>
                        </a:lnSpc>
                        <a:spcAft>
                          <a:spcPts val="0"/>
                        </a:spcAft>
                      </a:pPr>
                      <a:r>
                        <a:rPr lang="it-IT" sz="1600" dirty="0">
                          <a:effectLst/>
                        </a:rPr>
                        <a:t>Titoli / Totale attivo</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1645584"/>
                  </a:ext>
                </a:extLst>
              </a:tr>
              <a:tr h="0">
                <a:tc>
                  <a:txBody>
                    <a:bodyPr/>
                    <a:lstStyle/>
                    <a:p>
                      <a:pPr algn="just">
                        <a:lnSpc>
                          <a:spcPct val="107000"/>
                        </a:lnSpc>
                        <a:spcAft>
                          <a:spcPts val="0"/>
                        </a:spcAft>
                      </a:pPr>
                      <a:r>
                        <a:rPr lang="it-IT" sz="1600" dirty="0">
                          <a:effectLst/>
                        </a:rPr>
                        <a:t>Capitalizzazione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a:effectLst/>
                        </a:rPr>
                        <a:t>Tier 1 Ratio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815084"/>
                  </a:ext>
                </a:extLst>
              </a:tr>
              <a:tr h="0">
                <a:tc>
                  <a:txBody>
                    <a:bodyPr/>
                    <a:lstStyle/>
                    <a:p>
                      <a:pPr algn="just">
                        <a:lnSpc>
                          <a:spcPct val="107000"/>
                        </a:lnSpc>
                        <a:spcAft>
                          <a:spcPts val="0"/>
                        </a:spcAft>
                      </a:pPr>
                      <a:r>
                        <a:rPr lang="it-IT" sz="1600" dirty="0">
                          <a:effectLst/>
                        </a:rPr>
                        <a:t>Efficienza operativa</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a:effectLst/>
                        </a:rPr>
                        <a:t>Cost to Income Ratio</a:t>
                      </a:r>
                      <a:endParaRPr lang="it-IT"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3748443"/>
                  </a:ext>
                </a:extLst>
              </a:tr>
              <a:tr h="0">
                <a:tc>
                  <a:txBody>
                    <a:bodyPr/>
                    <a:lstStyle/>
                    <a:p>
                      <a:pPr algn="just">
                        <a:lnSpc>
                          <a:spcPct val="107000"/>
                        </a:lnSpc>
                        <a:spcAft>
                          <a:spcPts val="0"/>
                        </a:spcAft>
                      </a:pPr>
                      <a:r>
                        <a:rPr lang="it-IT" sz="1600" dirty="0">
                          <a:effectLst/>
                        </a:rPr>
                        <a:t>Liquidità</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it-IT" sz="1600" dirty="0">
                          <a:effectLst/>
                        </a:rPr>
                        <a:t>Liquidità / Depositi e raccolta a breve termine</a:t>
                      </a:r>
                      <a:endParaRPr lang="it-IT"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5093565"/>
                  </a:ext>
                </a:extLst>
              </a:tr>
            </a:tbl>
          </a:graphicData>
        </a:graphic>
      </p:graphicFrame>
      <mc:AlternateContent xmlns:mc="http://schemas.openxmlformats.org/markup-compatibility/2006" xmlns:a14="http://schemas.microsoft.com/office/drawing/2010/main">
        <mc:Choice Requires="a14">
          <p:sp>
            <p:nvSpPr>
              <p:cNvPr id="10" name="CasellaDiTesto 9">
                <a:extLst>
                  <a:ext uri="{FF2B5EF4-FFF2-40B4-BE49-F238E27FC236}">
                    <a16:creationId xmlns:a16="http://schemas.microsoft.com/office/drawing/2014/main" id="{7683CCB1-9D75-2C57-3366-9AA78A4E59C1}"/>
                  </a:ext>
                </a:extLst>
              </p:cNvPr>
              <p:cNvSpPr txBox="1"/>
              <p:nvPr/>
            </p:nvSpPr>
            <p:spPr>
              <a:xfrm>
                <a:off x="478512" y="5773925"/>
                <a:ext cx="11070021" cy="338554"/>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sSub>
                        <m:sSubPr>
                          <m:ctrlPr>
                            <a:rPr lang="it-IT" sz="1600" i="1" smtClean="0">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𝑒𝑓𝑓𝑖𝑐𝑖𝑒𝑛𝑧𝑎</m:t>
                          </m:r>
                        </m:e>
                        <m:sub>
                          <m:r>
                            <a:rPr lang="it-IT" sz="1600" i="1">
                              <a:solidFill>
                                <a:schemeClr val="accent1">
                                  <a:lumMod val="75000"/>
                                </a:schemeClr>
                              </a:solidFill>
                              <a:latin typeface="Cambria Math" panose="02040503050406030204" pitchFamily="18" charset="0"/>
                            </a:rPr>
                            <m:t>𝑖𝑡</m:t>
                          </m:r>
                        </m:sub>
                      </m:sSub>
                      <m:r>
                        <a:rPr lang="it-IT" sz="1600" b="0" i="1" smtClean="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0</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1</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𝑢𝑡𝑖𝑙𝑒</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2</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𝑟𝑜𝑒</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3</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𝑝𝑟𝑒𝑠𝑡𝑖𝑡𝑖</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4</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𝑡𝑖𝑡𝑜𝑙𝑖</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5</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𝑡𝑖𝑒𝑟</m:t>
                          </m:r>
                          <m:r>
                            <a:rPr lang="it-IT" sz="1600" i="0">
                              <a:solidFill>
                                <a:schemeClr val="accent1">
                                  <a:lumMod val="75000"/>
                                </a:schemeClr>
                              </a:solidFill>
                              <a:latin typeface="Cambria Math" panose="02040503050406030204" pitchFamily="18" charset="0"/>
                            </a:rPr>
                            <m:t>1</m:t>
                          </m:r>
                          <m:r>
                            <a:rPr lang="it-IT" sz="1600" i="1">
                              <a:solidFill>
                                <a:schemeClr val="accent1">
                                  <a:lumMod val="75000"/>
                                </a:schemeClr>
                              </a:solidFill>
                              <a:latin typeface="Cambria Math" panose="02040503050406030204" pitchFamily="18" charset="0"/>
                            </a:rPr>
                            <m:t>𝑟𝑎𝑡𝑖𝑜</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6</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𝑐𝑜𝑠𝑡𝑖𝑛𝑐𝑜𝑚𝑒</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𝛼</m:t>
                          </m:r>
                        </m:e>
                        <m:sub>
                          <m:r>
                            <a:rPr lang="it-IT" sz="1600" i="0">
                              <a:solidFill>
                                <a:schemeClr val="accent1">
                                  <a:lumMod val="75000"/>
                                </a:schemeClr>
                              </a:solidFill>
                              <a:latin typeface="Cambria Math" panose="02040503050406030204" pitchFamily="18" charset="0"/>
                            </a:rPr>
                            <m:t>7</m:t>
                          </m:r>
                        </m:sub>
                      </m:sSub>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𝑙𝑖𝑞𝑢𝑖𝑑𝑖𝑡</m:t>
                          </m:r>
                          <m:r>
                            <a:rPr lang="it-IT" sz="1600" i="0">
                              <a:solidFill>
                                <a:schemeClr val="accent1">
                                  <a:lumMod val="75000"/>
                                </a:schemeClr>
                              </a:solidFill>
                              <a:latin typeface="Cambria Math" panose="02040503050406030204" pitchFamily="18" charset="0"/>
                            </a:rPr>
                            <m:t>à</m:t>
                          </m:r>
                        </m:e>
                        <m:sub>
                          <m:r>
                            <a:rPr lang="it-IT" sz="1600" i="1">
                              <a:solidFill>
                                <a:schemeClr val="accent1">
                                  <a:lumMod val="75000"/>
                                </a:schemeClr>
                              </a:solidFill>
                              <a:latin typeface="Cambria Math" panose="02040503050406030204" pitchFamily="18" charset="0"/>
                            </a:rPr>
                            <m:t>𝑖𝑡</m:t>
                          </m:r>
                        </m:sub>
                      </m:sSub>
                      <m:r>
                        <a:rPr lang="it-IT" sz="1600" i="0">
                          <a:solidFill>
                            <a:schemeClr val="accent1">
                              <a:lumMod val="75000"/>
                            </a:schemeClr>
                          </a:solidFill>
                          <a:latin typeface="Cambria Math" panose="02040503050406030204" pitchFamily="18" charset="0"/>
                        </a:rPr>
                        <m:t>+</m:t>
                      </m:r>
                      <m:sSub>
                        <m:sSubPr>
                          <m:ctrlPr>
                            <a:rPr lang="it-IT" sz="1600" i="1">
                              <a:solidFill>
                                <a:schemeClr val="accent1">
                                  <a:lumMod val="75000"/>
                                </a:schemeClr>
                              </a:solidFill>
                              <a:latin typeface="Cambria Math" panose="02040503050406030204" pitchFamily="18" charset="0"/>
                            </a:rPr>
                          </m:ctrlPr>
                        </m:sSubPr>
                        <m:e>
                          <m:r>
                            <a:rPr lang="it-IT" sz="1600" i="1">
                              <a:solidFill>
                                <a:schemeClr val="accent1">
                                  <a:lumMod val="75000"/>
                                </a:schemeClr>
                              </a:solidFill>
                              <a:latin typeface="Cambria Math" panose="02040503050406030204" pitchFamily="18" charset="0"/>
                            </a:rPr>
                            <m:t>𝜀</m:t>
                          </m:r>
                        </m:e>
                        <m:sub>
                          <m:r>
                            <a:rPr lang="it-IT" sz="1600" i="1">
                              <a:solidFill>
                                <a:schemeClr val="accent1">
                                  <a:lumMod val="75000"/>
                                </a:schemeClr>
                              </a:solidFill>
                              <a:latin typeface="Cambria Math" panose="02040503050406030204" pitchFamily="18" charset="0"/>
                            </a:rPr>
                            <m:t>𝑖𝑡</m:t>
                          </m:r>
                        </m:sub>
                      </m:sSub>
                    </m:oMath>
                  </m:oMathPara>
                </a14:m>
                <a:endParaRPr lang="it-IT" sz="1600" dirty="0">
                  <a:solidFill>
                    <a:schemeClr val="accent1">
                      <a:lumMod val="75000"/>
                    </a:schemeClr>
                  </a:solidFill>
                </a:endParaRPr>
              </a:p>
            </p:txBody>
          </p:sp>
        </mc:Choice>
        <mc:Fallback xmlns="">
          <p:sp>
            <p:nvSpPr>
              <p:cNvPr id="10" name="CasellaDiTesto 9">
                <a:extLst>
                  <a:ext uri="{FF2B5EF4-FFF2-40B4-BE49-F238E27FC236}">
                    <a16:creationId xmlns:a16="http://schemas.microsoft.com/office/drawing/2014/main" id="{7683CCB1-9D75-2C57-3366-9AA78A4E59C1}"/>
                  </a:ext>
                </a:extLst>
              </p:cNvPr>
              <p:cNvSpPr txBox="1">
                <a:spLocks noRot="1" noChangeAspect="1" noMove="1" noResize="1" noEditPoints="1" noAdjustHandles="1" noChangeArrowheads="1" noChangeShapeType="1" noTextEdit="1"/>
              </p:cNvSpPr>
              <p:nvPr/>
            </p:nvSpPr>
            <p:spPr>
              <a:xfrm>
                <a:off x="478512" y="5773925"/>
                <a:ext cx="11070021" cy="338554"/>
              </a:xfrm>
              <a:prstGeom prst="rect">
                <a:avLst/>
              </a:prstGeom>
              <a:blipFill>
                <a:blip r:embed="rId4"/>
                <a:stretch>
                  <a:fillRect b="-8929"/>
                </a:stretch>
              </a:blipFill>
            </p:spPr>
            <p:txBody>
              <a:bodyPr/>
              <a:lstStyle/>
              <a:p>
                <a:r>
                  <a:rPr lang="it-IT">
                    <a:noFill/>
                  </a:rPr>
                  <a:t> </a:t>
                </a:r>
              </a:p>
            </p:txBody>
          </p:sp>
        </mc:Fallback>
      </mc:AlternateContent>
    </p:spTree>
    <p:extLst>
      <p:ext uri="{BB962C8B-B14F-4D97-AF65-F5344CB8AC3E}">
        <p14:creationId xmlns:p14="http://schemas.microsoft.com/office/powerpoint/2010/main" val="287497649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C6317EA89B3EE0478A82088D93643F42" ma:contentTypeVersion="8" ma:contentTypeDescription="Creare un nuovo documento." ma:contentTypeScope="" ma:versionID="e23efad56434dacfff722663c8edf174">
  <xsd:schema xmlns:xsd="http://www.w3.org/2001/XMLSchema" xmlns:xs="http://www.w3.org/2001/XMLSchema" xmlns:p="http://schemas.microsoft.com/office/2006/metadata/properties" xmlns:ns3="8cb92078-605d-47e0-88e4-9d03bdda2c21" xmlns:ns4="b4a4bc3d-f0f8-40c2-b411-3ced5bfdfbec" targetNamespace="http://schemas.microsoft.com/office/2006/metadata/properties" ma:root="true" ma:fieldsID="9db7b662ccdcde62164827a9f8b2af7e" ns3:_="" ns4:_="">
    <xsd:import namespace="8cb92078-605d-47e0-88e4-9d03bdda2c21"/>
    <xsd:import namespace="b4a4bc3d-f0f8-40c2-b411-3ced5bfdfbe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b92078-605d-47e0-88e4-9d03bdda2c21" elementFormDefault="qualified">
    <xsd:import namespace="http://schemas.microsoft.com/office/2006/documentManagement/types"/>
    <xsd:import namespace="http://schemas.microsoft.com/office/infopath/2007/PartnerControls"/>
    <xsd:element name="SharedWithUsers" ma:index="8" nillable="true" ma:displayName="Condivis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description="" ma:internalName="SharedWithDetails" ma:readOnly="true">
      <xsd:simpleType>
        <xsd:restriction base="dms:Note">
          <xsd:maxLength value="255"/>
        </xsd:restriction>
      </xsd:simpleType>
    </xsd:element>
    <xsd:element name="SharingHintHash" ma:index="10" nillable="true" ma:displayName="Hash suggerimento condivisione"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a4bc3d-f0f8-40c2-b411-3ced5bfdfbe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83816C4-01D2-4EED-8685-3DD1A86E64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b92078-605d-47e0-88e4-9d03bdda2c21"/>
    <ds:schemaRef ds:uri="b4a4bc3d-f0f8-40c2-b411-3ced5bfdfb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32D703D-B65B-42B8-B1AA-1586B0B7A30C}">
  <ds:schemaRefs>
    <ds:schemaRef ds:uri="http://schemas.microsoft.com/sharepoint/v3/contenttype/forms"/>
  </ds:schemaRefs>
</ds:datastoreItem>
</file>

<file path=customXml/itemProps3.xml><?xml version="1.0" encoding="utf-8"?>
<ds:datastoreItem xmlns:ds="http://schemas.openxmlformats.org/officeDocument/2006/customXml" ds:itemID="{0AC30D81-A975-4CCB-9619-A7B5488CDF90}">
  <ds:schemaRefs>
    <ds:schemaRef ds:uri="http://schemas.microsoft.com/office/2006/documentManagement/types"/>
    <ds:schemaRef ds:uri="http://purl.org/dc/terms/"/>
    <ds:schemaRef ds:uri="8cb92078-605d-47e0-88e4-9d03bdda2c21"/>
    <ds:schemaRef ds:uri="http://schemas.openxmlformats.org/package/2006/metadata/core-properties"/>
    <ds:schemaRef ds:uri="http://purl.org/dc/elements/1.1/"/>
    <ds:schemaRef ds:uri="http://purl.org/dc/dcmitype/"/>
    <ds:schemaRef ds:uri="http://www.w3.org/XML/1998/namespace"/>
    <ds:schemaRef ds:uri="http://schemas.microsoft.com/office/infopath/2007/PartnerControls"/>
    <ds:schemaRef ds:uri="b4a4bc3d-f0f8-40c2-b411-3ced5bfdfbec"/>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3427</TotalTime>
  <Words>2377</Words>
  <Application>Microsoft Office PowerPoint</Application>
  <PresentationFormat>Widescreen</PresentationFormat>
  <Paragraphs>370</Paragraphs>
  <Slides>12</Slides>
  <Notes>12</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12</vt:i4>
      </vt:variant>
    </vt:vector>
  </HeadingPairs>
  <TitlesOfParts>
    <vt:vector size="20" baseType="lpstr">
      <vt:lpstr>Arial</vt:lpstr>
      <vt:lpstr>Calibri</vt:lpstr>
      <vt:lpstr>Calibri (Corpo)</vt:lpstr>
      <vt:lpstr>Calibri Light</vt:lpstr>
      <vt:lpstr>Calibri-Bold</vt:lpstr>
      <vt:lpstr>Cambria Math</vt:lpstr>
      <vt:lpstr>Verdana</vt:lpstr>
      <vt:lpstr>Tema di Office</vt:lpstr>
      <vt:lpstr>Alcune misure del grado di efficienza delle banche di credito cooperativo </vt:lpstr>
      <vt:lpstr>Lo scopo dell’indagine</vt:lpstr>
      <vt:lpstr>Il concetto di efficienza</vt:lpstr>
      <vt:lpstr>La frontiera di costo</vt:lpstr>
      <vt:lpstr>Input e Output</vt:lpstr>
      <vt:lpstr>Il dataset</vt:lpstr>
      <vt:lpstr>L’efficienza di costo</vt:lpstr>
      <vt:lpstr>L’efficienza di costo</vt:lpstr>
      <vt:lpstr>Le determinanti dell’efficienza</vt:lpstr>
      <vt:lpstr>Le determinanti dell’efficienza</vt:lpstr>
      <vt:lpstr>Per concludere</vt:lpstr>
      <vt:lpstr> GRAZIE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Efficient is the Network Organizational Structure of Cooperative Banks? Evidence from Italy</dc:title>
  <dc:creator>Viola Andrea (andrea.viola)</dc:creator>
  <cp:lastModifiedBy>Pampurini Francesca (francesca.pampurini)</cp:lastModifiedBy>
  <cp:revision>125</cp:revision>
  <cp:lastPrinted>2023-03-19T15:28:04Z</cp:lastPrinted>
  <dcterms:created xsi:type="dcterms:W3CDTF">2021-07-05T07:41:08Z</dcterms:created>
  <dcterms:modified xsi:type="dcterms:W3CDTF">2023-03-19T15:32:49Z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0x010100C6317EA89B3EE0478A82088D93643F42</vt:lpwstr>
  </property>
</Properties>
</file>