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7" r:id="rId5"/>
    <p:sldId id="347" r:id="rId6"/>
    <p:sldId id="371" r:id="rId7"/>
    <p:sldId id="320" r:id="rId8"/>
    <p:sldId id="321" r:id="rId9"/>
    <p:sldId id="372" r:id="rId10"/>
    <p:sldId id="362" r:id="rId11"/>
    <p:sldId id="376" r:id="rId12"/>
    <p:sldId id="367" r:id="rId13"/>
    <p:sldId id="368" r:id="rId14"/>
    <p:sldId id="373" r:id="rId15"/>
    <p:sldId id="355" r:id="rId16"/>
    <p:sldId id="358" r:id="rId17"/>
    <p:sldId id="359" r:id="rId18"/>
    <p:sldId id="360" r:id="rId19"/>
    <p:sldId id="340" r:id="rId20"/>
    <p:sldId id="377" r:id="rId21"/>
    <p:sldId id="378" r:id="rId22"/>
    <p:sldId id="341" r:id="rId23"/>
    <p:sldId id="374" r:id="rId24"/>
    <p:sldId id="342" r:id="rId25"/>
    <p:sldId id="343" r:id="rId26"/>
    <p:sldId id="344" r:id="rId27"/>
    <p:sldId id="345" r:id="rId28"/>
    <p:sldId id="346" r:id="rId29"/>
    <p:sldId id="375" r:id="rId30"/>
    <p:sldId id="357" r:id="rId31"/>
    <p:sldId id="363" r:id="rId32"/>
    <p:sldId id="364" r:id="rId33"/>
    <p:sldId id="366" r:id="rId34"/>
    <p:sldId id="361" r:id="rId35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6E14108E-2472-48BA-86DC-73D6BEA09F7E}">
          <p14:sldIdLst>
            <p14:sldId id="257"/>
            <p14:sldId id="347"/>
            <p14:sldId id="371"/>
            <p14:sldId id="320"/>
            <p14:sldId id="321"/>
            <p14:sldId id="372"/>
            <p14:sldId id="362"/>
            <p14:sldId id="376"/>
            <p14:sldId id="367"/>
            <p14:sldId id="368"/>
            <p14:sldId id="373"/>
            <p14:sldId id="355"/>
            <p14:sldId id="358"/>
            <p14:sldId id="359"/>
            <p14:sldId id="360"/>
            <p14:sldId id="340"/>
            <p14:sldId id="377"/>
            <p14:sldId id="378"/>
            <p14:sldId id="341"/>
            <p14:sldId id="374"/>
            <p14:sldId id="342"/>
            <p14:sldId id="343"/>
            <p14:sldId id="344"/>
            <p14:sldId id="345"/>
            <p14:sldId id="346"/>
            <p14:sldId id="375"/>
            <p14:sldId id="357"/>
            <p14:sldId id="363"/>
            <p14:sldId id="364"/>
            <p14:sldId id="366"/>
          </p14:sldIdLst>
        </p14:section>
        <p14:section name="Sezione senza titolo" id="{9E10820C-1117-47C9-BF3B-66BE14B3CE6C}">
          <p14:sldIdLst>
            <p14:sldId id="3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291" autoAdjust="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berto.banfi\AppData\Local\Microsoft\Windows\INetCache\Content.Outlook\RLYLP0GN\Distribuzione%20util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berto.banfi\AppData\Local\Microsoft\Windows\INetCache\Content.Outlook\RLYLP0GN\Distribuzione%20util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/>
              <a:t>Banche di credito cooperativo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Foglio1!$L$6:$L$9</c:f>
              <c:strCache>
                <c:ptCount val="4"/>
                <c:pt idx="0">
                  <c:v>Dividendi</c:v>
                </c:pt>
                <c:pt idx="1">
                  <c:v>Riserve</c:v>
                </c:pt>
                <c:pt idx="2">
                  <c:v>Beneficienza</c:v>
                </c:pt>
                <c:pt idx="3">
                  <c:v>Altro</c:v>
                </c:pt>
              </c:strCache>
            </c:strRef>
          </c:cat>
          <c:val>
            <c:numRef>
              <c:f>Foglio1!$N$6:$N$9</c:f>
              <c:numCache>
                <c:formatCode>0.0%</c:formatCode>
                <c:ptCount val="4"/>
                <c:pt idx="0">
                  <c:v>1.7764989107595525E-2</c:v>
                </c:pt>
                <c:pt idx="1">
                  <c:v>0.88247246205348429</c:v>
                </c:pt>
                <c:pt idx="2">
                  <c:v>6.4726888724776332E-2</c:v>
                </c:pt>
                <c:pt idx="3">
                  <c:v>3.5035660114143802E-2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80-4512-999A-5C2F451E7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2515952"/>
        <c:axId val="17951744"/>
      </c:barChart>
      <c:catAx>
        <c:axId val="158251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951744"/>
        <c:crosses val="autoZero"/>
        <c:auto val="1"/>
        <c:lblAlgn val="ctr"/>
        <c:lblOffset val="100"/>
        <c:noMultiLvlLbl val="0"/>
      </c:catAx>
      <c:valAx>
        <c:axId val="1795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8251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Altre</a:t>
            </a:r>
            <a:r>
              <a:rPr lang="en-US" b="1" dirty="0"/>
              <a:t> </a:t>
            </a:r>
            <a:r>
              <a:rPr lang="en-US" b="1" dirty="0" err="1"/>
              <a:t>banche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Foglio1!$L$18:$L$21</c:f>
              <c:strCache>
                <c:ptCount val="4"/>
                <c:pt idx="0">
                  <c:v>Dividendi</c:v>
                </c:pt>
                <c:pt idx="1">
                  <c:v>Riserve</c:v>
                </c:pt>
                <c:pt idx="2">
                  <c:v>Beneficienza</c:v>
                </c:pt>
                <c:pt idx="3">
                  <c:v>Altro</c:v>
                </c:pt>
              </c:strCache>
            </c:strRef>
          </c:cat>
          <c:val>
            <c:numRef>
              <c:f>Foglio1!$N$18:$N$21</c:f>
              <c:numCache>
                <c:formatCode>0.0%</c:formatCode>
                <c:ptCount val="4"/>
                <c:pt idx="0">
                  <c:v>0.5017830809886259</c:v>
                </c:pt>
                <c:pt idx="1">
                  <c:v>0.40000139135460921</c:v>
                </c:pt>
                <c:pt idx="2">
                  <c:v>1.7805093912175512E-3</c:v>
                </c:pt>
                <c:pt idx="3">
                  <c:v>9.6435018265547331E-2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8-4719-8DF6-72BC8AAB4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4464"/>
        <c:axId val="12769056"/>
      </c:barChart>
      <c:catAx>
        <c:axId val="127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769056"/>
        <c:crosses val="autoZero"/>
        <c:auto val="1"/>
        <c:lblAlgn val="ctr"/>
        <c:lblOffset val="100"/>
        <c:noMultiLvlLbl val="0"/>
      </c:catAx>
      <c:valAx>
        <c:axId val="1276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774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09B47-28F4-4AE7-92BB-391813F7D037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07783-2CAD-43CC-8F23-E36D80576B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400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2713" y="1349375"/>
            <a:ext cx="6477000" cy="3643313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4EE4C-C174-4BBF-AF41-F51F562DD30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321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2713" y="1349375"/>
            <a:ext cx="6477000" cy="3643313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4EE4C-C174-4BBF-AF41-F51F562DD30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128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2713" y="1349375"/>
            <a:ext cx="6477000" cy="3643313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4EE4C-C174-4BBF-AF41-F51F562DD30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02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86D973-A443-4B66-BC3C-4D9D8901D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D989DFC-74AF-4E68-9EC5-B62EC8DA6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24D719-1695-4FE9-9C59-AFBBF38A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CA00F0-8AD3-452A-92DA-74657CA5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663127-6FCF-4DF2-8EDB-8AE74D97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5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E5E997-7D16-4FF6-AD96-E92128B01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8D7E33-8CB6-488C-BF57-8AF9706E7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412163-42D0-4EA1-ACB4-9ADD0A6A6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8A3700-8ECD-4567-B183-78494388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C07021-A986-450B-BECD-E0743B6A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98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D4B720F-F012-47EA-94EB-2159ABAF9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2F9564B-AB47-4E77-BA6C-60F673EBF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68F2FA-12D7-41BD-8436-1295D5E7A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905ADA-C1F1-4013-A366-900B45ADC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884D3F-D28B-489E-BB12-3E53131E0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14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78B7E8-6101-49B8-94AD-C0329594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89D0F2-643D-42C2-B41F-59C2E753A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31E1EA-184F-41D7-88C8-21ADBA9F5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4E264C-7DBF-4CD8-BC64-19C446A3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E31E9E-329F-40C7-9B0C-BE108AE6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3D9D3-54DD-43D6-8758-23669A6A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950116-902B-4B59-9BF5-A072A631A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9A83B0-82F1-434F-9349-2BE8BA0A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1D8867-4BE4-4C57-9FF8-C84F3B8E2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15483B-1722-4A5A-83FA-16A677C4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54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5FAEC4-6435-420D-B872-A1F211C2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B5E178-4AB1-4852-8D0B-1D74CB060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558D5E-26F5-4448-9733-334721D3A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8180BA-62A2-4A12-A4F4-02FE064A6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938DBB-AC91-46D4-872D-001A7689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5FF7DB-34DD-43A4-A26A-7E4B2851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48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39F5E3-595D-4E67-90CC-4E0E87536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ACD924-11A6-4A98-8D62-2F965BC0D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467863F-C982-46B3-B507-9618108C0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7426515-39E0-42A8-B3C5-31EDD48D5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121BC7A-9553-42C2-A99E-AA70AF59C8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8F50E73-8CFD-40A1-93BB-CC299CD84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766FCD9-5EA9-49B1-A1B6-C50B6CDDC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D74AF66-9A12-4E03-B8E3-198CC611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77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8F3E17-9F6F-4F33-85DE-83B32A949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C1A01C-6BD1-487B-B5CC-6C29D8F5B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C293D9-BEE2-4ED6-8CBC-BEC4BFB55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490D77-A4A2-4F64-A0B8-67DF0B6D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905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0DA914C-2874-485E-81EA-0AC1DE80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B52384C-E7D6-45B3-96F0-B7539C949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5D726DA-D570-4490-98D7-C4F7346D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814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A37655-7E57-4992-9360-330DB99C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CC4ABD-E4EA-49D9-A7B8-73B1C4DC5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597CD0-4EA4-4E7F-B75F-7962C2334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090BA1-C259-4989-AB2E-9D7473F8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9DD988-C29F-4C01-A234-000C266B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48746A-CB29-4D86-BBC4-C72D1E65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272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1B412-C03E-4E55-B854-612092F6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7F50066-A532-4CB3-9725-9250DDB0A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92794D-F920-463C-B551-B1F2935CD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589F16-619C-4B53-9D13-44101581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D9B709-366A-4F0E-A053-EF6F964C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80AFD4-CFFF-4390-81FC-84087F90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04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5E39BC4-1028-444F-8A10-D8D540F44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77B8C7-128F-4DB6-AEDF-CCD64A984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0D26A3-F3F8-4A66-AC1A-0BFE7426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15F43-A87A-495D-943F-5571AC64A338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A4B61F-AEE0-4761-BC3B-9C193641E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BF43F6-5720-4608-8C9C-C4A8A7F83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4D533-1259-4205-8305-D41E1453D6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2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889C9421-63C5-40F7-9647-5654C8320547}"/>
              </a:ext>
            </a:extLst>
          </p:cNvPr>
          <p:cNvSpPr/>
          <p:nvPr/>
        </p:nvSpPr>
        <p:spPr>
          <a:xfrm>
            <a:off x="0" y="1514875"/>
            <a:ext cx="12192000" cy="4002592"/>
          </a:xfrm>
          <a:prstGeom prst="rect">
            <a:avLst/>
          </a:prstGeom>
          <a:solidFill>
            <a:srgbClr val="0070C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6">
            <a:extLst>
              <a:ext uri="{FF2B5EF4-FFF2-40B4-BE49-F238E27FC236}">
                <a16:creationId xmlns:a16="http://schemas.microsoft.com/office/drawing/2014/main" id="{32F567BD-3F47-441B-9F49-DA59F3B3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3722"/>
            <a:ext cx="10515600" cy="2110555"/>
          </a:xfrm>
        </p:spPr>
        <p:txBody>
          <a:bodyPr>
            <a:noAutofit/>
          </a:bodyPr>
          <a:lstStyle/>
          <a:p>
            <a:pPr algn="l"/>
            <a:r>
              <a:rPr lang="it-IT" sz="4000" b="1" i="0" u="none" strike="noStrike" baseline="0" dirty="0">
                <a:solidFill>
                  <a:srgbClr val="0C2A66"/>
                </a:solidFill>
                <a:latin typeface="Montserrat-Medium"/>
              </a:rPr>
              <a:t>“Le Banche di Credito Cooperativo a supporto del sistema socio-economico italiano: recenti tendenze”</a:t>
            </a:r>
            <a:br>
              <a:rPr lang="it-IT" sz="4000" b="1" i="0" u="none" strike="noStrike" baseline="0" dirty="0">
                <a:solidFill>
                  <a:srgbClr val="0C2A66"/>
                </a:solidFill>
                <a:latin typeface="Montserrat-Medium"/>
              </a:rPr>
            </a:br>
            <a:br>
              <a:rPr lang="it-IT" sz="4000" b="1" i="0" u="none" strike="noStrike" baseline="0" dirty="0">
                <a:solidFill>
                  <a:srgbClr val="0C2A66"/>
                </a:solidFill>
                <a:latin typeface="Montserrat-Medium"/>
              </a:rPr>
            </a:br>
            <a:r>
              <a:rPr lang="it-IT" sz="2400" b="1" i="0" u="none" strike="noStrike" baseline="0" dirty="0">
                <a:solidFill>
                  <a:srgbClr val="C00000"/>
                </a:solidFill>
                <a:latin typeface="Montserrat-Bold"/>
              </a:rPr>
              <a:t>IERI, OGGI, DOMANI - </a:t>
            </a:r>
            <a:r>
              <a:rPr lang="it-IT" sz="2400" b="1" i="0" u="none" strike="noStrike" baseline="0" dirty="0">
                <a:solidFill>
                  <a:srgbClr val="C00000"/>
                </a:solidFill>
                <a:latin typeface="CanvaSans-Bold"/>
              </a:rPr>
              <a:t>IL RUOLO DEL CREDITO COOPERATIVO AL SERVIZIO DEL PAESE - </a:t>
            </a:r>
            <a:r>
              <a:rPr lang="it-IT" sz="1800" b="1" i="0" u="none" strike="noStrike" baseline="0" dirty="0">
                <a:solidFill>
                  <a:srgbClr val="C00000"/>
                </a:solidFill>
                <a:latin typeface="CanvaSans-Bold"/>
              </a:rPr>
              <a:t>Roma, 21 marzo 2023</a:t>
            </a:r>
            <a:endParaRPr lang="it-IT" sz="4000" b="1" cap="small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7CBFE0E-3DC3-4EA1-AAF9-C67F10153111}"/>
              </a:ext>
            </a:extLst>
          </p:cNvPr>
          <p:cNvSpPr txBox="1"/>
          <p:nvPr/>
        </p:nvSpPr>
        <p:spPr>
          <a:xfrm>
            <a:off x="1970189" y="5885029"/>
            <a:ext cx="9911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Prof. Alberto Banfi</a:t>
            </a:r>
          </a:p>
          <a:p>
            <a:pPr algn="r"/>
            <a:r>
              <a:rPr lang="it-IT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Facoltà di Scienze bancarie, finanziarie e assicurative </a:t>
            </a:r>
          </a:p>
          <a:p>
            <a:pPr algn="r"/>
            <a:r>
              <a:rPr lang="it-IT" sz="16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Università Cattolica del Sacro Cuore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566F5E11-2501-B748-BC75-F030D68C7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6018" y="128742"/>
            <a:ext cx="2546140" cy="118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117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3C461-322B-D334-88A4-D5E6D0E3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Quota dei depositi delle BCC</a:t>
            </a:r>
            <a: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 dalle micro imprese</a:t>
            </a:r>
            <a:b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</a:br>
            <a: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 (2016-2022)</a:t>
            </a:r>
            <a:endParaRPr lang="it-IT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16BC227-9DBF-719E-86A1-7041E2FF86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675415"/>
              </p:ext>
            </p:extLst>
          </p:nvPr>
        </p:nvGraphicFramePr>
        <p:xfrm>
          <a:off x="1317357" y="1782304"/>
          <a:ext cx="9694190" cy="4618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766">
                  <a:extLst>
                    <a:ext uri="{9D8B030D-6E8A-4147-A177-3AD203B41FA5}">
                      <a16:colId xmlns:a16="http://schemas.microsoft.com/office/drawing/2014/main" val="2591956265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971852326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3711810687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3947559620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844264361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38172769"/>
                    </a:ext>
                  </a:extLst>
                </a:gridCol>
                <a:gridCol w="1143203">
                  <a:extLst>
                    <a:ext uri="{9D8B030D-6E8A-4147-A177-3AD203B41FA5}">
                      <a16:colId xmlns:a16="http://schemas.microsoft.com/office/drawing/2014/main" val="2436423666"/>
                    </a:ext>
                  </a:extLst>
                </a:gridCol>
                <a:gridCol w="1135206">
                  <a:extLst>
                    <a:ext uri="{9D8B030D-6E8A-4147-A177-3AD203B41FA5}">
                      <a16:colId xmlns:a16="http://schemas.microsoft.com/office/drawing/2014/main" val="264660790"/>
                    </a:ext>
                  </a:extLst>
                </a:gridCol>
              </a:tblGrid>
              <a:tr h="923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 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2022-sett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799214"/>
                  </a:ext>
                </a:extLst>
              </a:tr>
              <a:tr h="923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Totale BCC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16.80%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16.80%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17.18%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16.90%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16.91%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17.72%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17.37%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3351245"/>
                  </a:ext>
                </a:extLst>
              </a:tr>
              <a:tr h="923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Nord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19.67%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19.84%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20.22%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20.00%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20.07%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20.86%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20.70%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9490033"/>
                  </a:ext>
                </a:extLst>
              </a:tr>
              <a:tr h="923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Centro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17.29%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16.18%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16.75%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16.18%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16.27%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16.81%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15.78%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053569"/>
                  </a:ext>
                </a:extLst>
              </a:tr>
              <a:tr h="923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Sud e isole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9.25%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9.32%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9.70%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10.02%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10.54%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10.18%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79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94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4BED2-8E08-5F0F-9487-5B9B874F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031"/>
            <a:ext cx="10515600" cy="2735450"/>
          </a:xfrm>
        </p:spPr>
        <p:txBody>
          <a:bodyPr>
            <a:normAutofit/>
          </a:bodyPr>
          <a:lstStyle/>
          <a:p>
            <a:pPr algn="ctr"/>
            <a:r>
              <a:rPr lang="it-IT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IMPIEGHI</a:t>
            </a:r>
            <a:r>
              <a:rPr lang="it-IT" sz="7200" b="1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0757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Quota di finanziamento delle BCC alle famiglie consumatrici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6CF9AC7E-456C-FCE5-FD13-EE4711B669B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3990399"/>
              </p:ext>
            </p:extLst>
          </p:nvPr>
        </p:nvGraphicFramePr>
        <p:xfrm>
          <a:off x="838200" y="2410690"/>
          <a:ext cx="5442959" cy="2968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680">
                  <a:extLst>
                    <a:ext uri="{9D8B030D-6E8A-4147-A177-3AD203B41FA5}">
                      <a16:colId xmlns:a16="http://schemas.microsoft.com/office/drawing/2014/main" val="3604416871"/>
                    </a:ext>
                  </a:extLst>
                </a:gridCol>
                <a:gridCol w="683664">
                  <a:extLst>
                    <a:ext uri="{9D8B030D-6E8A-4147-A177-3AD203B41FA5}">
                      <a16:colId xmlns:a16="http://schemas.microsoft.com/office/drawing/2014/main" val="989601650"/>
                    </a:ext>
                  </a:extLst>
                </a:gridCol>
                <a:gridCol w="658026">
                  <a:extLst>
                    <a:ext uri="{9D8B030D-6E8A-4147-A177-3AD203B41FA5}">
                      <a16:colId xmlns:a16="http://schemas.microsoft.com/office/drawing/2014/main" val="1573070587"/>
                    </a:ext>
                  </a:extLst>
                </a:gridCol>
                <a:gridCol w="675118">
                  <a:extLst>
                    <a:ext uri="{9D8B030D-6E8A-4147-A177-3AD203B41FA5}">
                      <a16:colId xmlns:a16="http://schemas.microsoft.com/office/drawing/2014/main" val="1298505649"/>
                    </a:ext>
                  </a:extLst>
                </a:gridCol>
                <a:gridCol w="666572">
                  <a:extLst>
                    <a:ext uri="{9D8B030D-6E8A-4147-A177-3AD203B41FA5}">
                      <a16:colId xmlns:a16="http://schemas.microsoft.com/office/drawing/2014/main" val="1616994156"/>
                    </a:ext>
                  </a:extLst>
                </a:gridCol>
                <a:gridCol w="666572">
                  <a:extLst>
                    <a:ext uri="{9D8B030D-6E8A-4147-A177-3AD203B41FA5}">
                      <a16:colId xmlns:a16="http://schemas.microsoft.com/office/drawing/2014/main" val="944387929"/>
                    </a:ext>
                  </a:extLst>
                </a:gridCol>
                <a:gridCol w="658026">
                  <a:extLst>
                    <a:ext uri="{9D8B030D-6E8A-4147-A177-3AD203B41FA5}">
                      <a16:colId xmlns:a16="http://schemas.microsoft.com/office/drawing/2014/main" val="850946156"/>
                    </a:ext>
                  </a:extLst>
                </a:gridCol>
                <a:gridCol w="709301">
                  <a:extLst>
                    <a:ext uri="{9D8B030D-6E8A-4147-A177-3AD203B41FA5}">
                      <a16:colId xmlns:a16="http://schemas.microsoft.com/office/drawing/2014/main" val="3601561687"/>
                    </a:ext>
                  </a:extLst>
                </a:gridCol>
              </a:tblGrid>
              <a:tr h="593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2020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2021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2022-sett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extLst>
                  <a:ext uri="{0D108BD9-81ED-4DB2-BD59-A6C34878D82A}">
                    <a16:rowId xmlns:a16="http://schemas.microsoft.com/office/drawing/2014/main" val="2943604512"/>
                  </a:ext>
                </a:extLst>
              </a:tr>
              <a:tr h="593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Totale BCC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8,62%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8,63%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8,65%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8,88%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9,06%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9,34%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9,59%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extLst>
                  <a:ext uri="{0D108BD9-81ED-4DB2-BD59-A6C34878D82A}">
                    <a16:rowId xmlns:a16="http://schemas.microsoft.com/office/drawing/2014/main" val="3941781637"/>
                  </a:ext>
                </a:extLst>
              </a:tr>
              <a:tr h="593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Nord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10,21%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10,43%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10,52%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10,80%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11,05%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11,52%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11,77%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extLst>
                  <a:ext uri="{0D108BD9-81ED-4DB2-BD59-A6C34878D82A}">
                    <a16:rowId xmlns:a16="http://schemas.microsoft.com/office/drawing/2014/main" val="3757390923"/>
                  </a:ext>
                </a:extLst>
              </a:tr>
              <a:tr h="593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Centro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9,41%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8,93%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8,86%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9,03%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9,14%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9,24%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9,62%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extLst>
                  <a:ext uri="{0D108BD9-81ED-4DB2-BD59-A6C34878D82A}">
                    <a16:rowId xmlns:a16="http://schemas.microsoft.com/office/drawing/2014/main" val="2081246405"/>
                  </a:ext>
                </a:extLst>
              </a:tr>
              <a:tr h="5936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Sud e isole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4,07%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4,12%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4,08%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4,19%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4,23%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4,18%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4,26%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1" marR="58021" marT="0" marB="0"/>
                </a:tc>
                <a:extLst>
                  <a:ext uri="{0D108BD9-81ED-4DB2-BD59-A6C34878D82A}">
                    <a16:rowId xmlns:a16="http://schemas.microsoft.com/office/drawing/2014/main" val="146542617"/>
                  </a:ext>
                </a:extLst>
              </a:tr>
            </a:tbl>
          </a:graphicData>
        </a:graphic>
      </p:graphicFrame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965EABA7-EF3A-F6D3-2EF7-F684B021C7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705" y="2410690"/>
            <a:ext cx="4584589" cy="2968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9261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Quota di finanziamento delle BCC alle imprese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DAAAE99C-4042-7BCA-1BDF-30C408532FE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37700770"/>
              </p:ext>
            </p:extLst>
          </p:nvPr>
        </p:nvGraphicFramePr>
        <p:xfrm>
          <a:off x="535711" y="2529636"/>
          <a:ext cx="5659992" cy="2882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5799">
                  <a:extLst>
                    <a:ext uri="{9D8B030D-6E8A-4147-A177-3AD203B41FA5}">
                      <a16:colId xmlns:a16="http://schemas.microsoft.com/office/drawing/2014/main" val="1991819280"/>
                    </a:ext>
                  </a:extLst>
                </a:gridCol>
                <a:gridCol w="666572">
                  <a:extLst>
                    <a:ext uri="{9D8B030D-6E8A-4147-A177-3AD203B41FA5}">
                      <a16:colId xmlns:a16="http://schemas.microsoft.com/office/drawing/2014/main" val="1011144041"/>
                    </a:ext>
                  </a:extLst>
                </a:gridCol>
                <a:gridCol w="666572">
                  <a:extLst>
                    <a:ext uri="{9D8B030D-6E8A-4147-A177-3AD203B41FA5}">
                      <a16:colId xmlns:a16="http://schemas.microsoft.com/office/drawing/2014/main" val="2420240053"/>
                    </a:ext>
                  </a:extLst>
                </a:gridCol>
                <a:gridCol w="665251">
                  <a:extLst>
                    <a:ext uri="{9D8B030D-6E8A-4147-A177-3AD203B41FA5}">
                      <a16:colId xmlns:a16="http://schemas.microsoft.com/office/drawing/2014/main" val="4094580510"/>
                    </a:ext>
                  </a:extLst>
                </a:gridCol>
                <a:gridCol w="659898">
                  <a:extLst>
                    <a:ext uri="{9D8B030D-6E8A-4147-A177-3AD203B41FA5}">
                      <a16:colId xmlns:a16="http://schemas.microsoft.com/office/drawing/2014/main" val="3604487944"/>
                    </a:ext>
                  </a:extLst>
                </a:gridCol>
                <a:gridCol w="706940">
                  <a:extLst>
                    <a:ext uri="{9D8B030D-6E8A-4147-A177-3AD203B41FA5}">
                      <a16:colId xmlns:a16="http://schemas.microsoft.com/office/drawing/2014/main" val="1221021096"/>
                    </a:ext>
                  </a:extLst>
                </a:gridCol>
                <a:gridCol w="706940">
                  <a:extLst>
                    <a:ext uri="{9D8B030D-6E8A-4147-A177-3AD203B41FA5}">
                      <a16:colId xmlns:a16="http://schemas.microsoft.com/office/drawing/2014/main" val="1536532913"/>
                    </a:ext>
                  </a:extLst>
                </a:gridCol>
                <a:gridCol w="722020">
                  <a:extLst>
                    <a:ext uri="{9D8B030D-6E8A-4147-A177-3AD203B41FA5}">
                      <a16:colId xmlns:a16="http://schemas.microsoft.com/office/drawing/2014/main" val="3625617622"/>
                    </a:ext>
                  </a:extLst>
                </a:gridCol>
              </a:tblGrid>
              <a:tr h="576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2017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2018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2020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2021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2022-sett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extLst>
                  <a:ext uri="{0D108BD9-81ED-4DB2-BD59-A6C34878D82A}">
                    <a16:rowId xmlns:a16="http://schemas.microsoft.com/office/drawing/2014/main" val="984979776"/>
                  </a:ext>
                </a:extLst>
              </a:tr>
              <a:tr h="576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Totale BCC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9,50%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9,83%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10,10%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10,59%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10,47%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10,74%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10,50%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/>
                </a:tc>
                <a:extLst>
                  <a:ext uri="{0D108BD9-81ED-4DB2-BD59-A6C34878D82A}">
                    <a16:rowId xmlns:a16="http://schemas.microsoft.com/office/drawing/2014/main" val="1401963570"/>
                  </a:ext>
                </a:extLst>
              </a:tr>
              <a:tr h="576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Nord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10,59%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10,78%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10,93%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11,35%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11,02%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11,13%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11,01%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extLst>
                  <a:ext uri="{0D108BD9-81ED-4DB2-BD59-A6C34878D82A}">
                    <a16:rowId xmlns:a16="http://schemas.microsoft.com/office/drawing/2014/main" val="4260375619"/>
                  </a:ext>
                </a:extLst>
              </a:tr>
              <a:tr h="576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Centro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8,96%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9,35%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9,49%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10,06%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9,91%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10,59%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9,74%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extLst>
                  <a:ext uri="{0D108BD9-81ED-4DB2-BD59-A6C34878D82A}">
                    <a16:rowId xmlns:a16="http://schemas.microsoft.com/office/drawing/2014/main" val="169259924"/>
                  </a:ext>
                </a:extLst>
              </a:tr>
              <a:tr h="576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Sud e isole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5,85%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6,58%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7,35%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7,95%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8,74%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9,16%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9,23%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98" marR="58598" marT="0" marB="0" anchor="b"/>
                </a:tc>
                <a:extLst>
                  <a:ext uri="{0D108BD9-81ED-4DB2-BD59-A6C34878D82A}">
                    <a16:rowId xmlns:a16="http://schemas.microsoft.com/office/drawing/2014/main" val="1173128759"/>
                  </a:ext>
                </a:extLst>
              </a:tr>
            </a:tbl>
          </a:graphicData>
        </a:graphic>
      </p:graphicFrame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717B953A-BD29-44E7-CBF4-635DFF2A380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199" y="2521009"/>
            <a:ext cx="4796280" cy="28828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6529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Quota di finanziamento delle BCC alle micro imprese e alle quasi imprese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D2F9B81F-04D2-52EC-F23E-4F905D67376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14367623"/>
              </p:ext>
            </p:extLst>
          </p:nvPr>
        </p:nvGraphicFramePr>
        <p:xfrm>
          <a:off x="572655" y="2495422"/>
          <a:ext cx="5523343" cy="2883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668">
                  <a:extLst>
                    <a:ext uri="{9D8B030D-6E8A-4147-A177-3AD203B41FA5}">
                      <a16:colId xmlns:a16="http://schemas.microsoft.com/office/drawing/2014/main" val="3767761577"/>
                    </a:ext>
                  </a:extLst>
                </a:gridCol>
                <a:gridCol w="700756">
                  <a:extLst>
                    <a:ext uri="{9D8B030D-6E8A-4147-A177-3AD203B41FA5}">
                      <a16:colId xmlns:a16="http://schemas.microsoft.com/office/drawing/2014/main" val="1920583484"/>
                    </a:ext>
                  </a:extLst>
                </a:gridCol>
                <a:gridCol w="658026">
                  <a:extLst>
                    <a:ext uri="{9D8B030D-6E8A-4147-A177-3AD203B41FA5}">
                      <a16:colId xmlns:a16="http://schemas.microsoft.com/office/drawing/2014/main" val="315246251"/>
                    </a:ext>
                  </a:extLst>
                </a:gridCol>
                <a:gridCol w="714833">
                  <a:extLst>
                    <a:ext uri="{9D8B030D-6E8A-4147-A177-3AD203B41FA5}">
                      <a16:colId xmlns:a16="http://schemas.microsoft.com/office/drawing/2014/main" val="1979456657"/>
                    </a:ext>
                  </a:extLst>
                </a:gridCol>
                <a:gridCol w="687265">
                  <a:extLst>
                    <a:ext uri="{9D8B030D-6E8A-4147-A177-3AD203B41FA5}">
                      <a16:colId xmlns:a16="http://schemas.microsoft.com/office/drawing/2014/main" val="3902022125"/>
                    </a:ext>
                  </a:extLst>
                </a:gridCol>
                <a:gridCol w="687265">
                  <a:extLst>
                    <a:ext uri="{9D8B030D-6E8A-4147-A177-3AD203B41FA5}">
                      <a16:colId xmlns:a16="http://schemas.microsoft.com/office/drawing/2014/main" val="1271187283"/>
                    </a:ext>
                  </a:extLst>
                </a:gridCol>
                <a:gridCol w="687265">
                  <a:extLst>
                    <a:ext uri="{9D8B030D-6E8A-4147-A177-3AD203B41FA5}">
                      <a16:colId xmlns:a16="http://schemas.microsoft.com/office/drawing/2014/main" val="1246938950"/>
                    </a:ext>
                  </a:extLst>
                </a:gridCol>
                <a:gridCol w="687265">
                  <a:extLst>
                    <a:ext uri="{9D8B030D-6E8A-4147-A177-3AD203B41FA5}">
                      <a16:colId xmlns:a16="http://schemas.microsoft.com/office/drawing/2014/main" val="2364178633"/>
                    </a:ext>
                  </a:extLst>
                </a:gridCol>
              </a:tblGrid>
              <a:tr h="5767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2017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2018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2019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2020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2021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2022-sett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extLst>
                  <a:ext uri="{0D108BD9-81ED-4DB2-BD59-A6C34878D82A}">
                    <a16:rowId xmlns:a16="http://schemas.microsoft.com/office/drawing/2014/main" val="3130905306"/>
                  </a:ext>
                </a:extLst>
              </a:tr>
              <a:tr h="5767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Totale BCC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19,32%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19,98%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21,03%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21,43%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21,37%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21,71%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21,30%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/>
                </a:tc>
                <a:extLst>
                  <a:ext uri="{0D108BD9-81ED-4DB2-BD59-A6C34878D82A}">
                    <a16:rowId xmlns:a16="http://schemas.microsoft.com/office/drawing/2014/main" val="3231543740"/>
                  </a:ext>
                </a:extLst>
              </a:tr>
              <a:tr h="5767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Nord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22,67%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23,44%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24,40%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24,89%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24,82%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25,14%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24,96%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extLst>
                  <a:ext uri="{0D108BD9-81ED-4DB2-BD59-A6C34878D82A}">
                    <a16:rowId xmlns:a16="http://schemas.microsoft.com/office/drawing/2014/main" val="1586389285"/>
                  </a:ext>
                </a:extLst>
              </a:tr>
              <a:tr h="5767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Centro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18,68%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18,69%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19,72%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19,90%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19,87%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20,23%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18,96%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extLst>
                  <a:ext uri="{0D108BD9-81ED-4DB2-BD59-A6C34878D82A}">
                    <a16:rowId xmlns:a16="http://schemas.microsoft.com/office/drawing/2014/main" val="4031199854"/>
                  </a:ext>
                </a:extLst>
              </a:tr>
              <a:tr h="5767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Sud e isole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10,32%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11,15%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12,09%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12,50%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>
                          <a:effectLst/>
                        </a:rPr>
                        <a:t>12,82%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13,34%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13,22%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48" marR="58148" marT="0" marB="0" anchor="b"/>
                </a:tc>
                <a:extLst>
                  <a:ext uri="{0D108BD9-81ED-4DB2-BD59-A6C34878D82A}">
                    <a16:rowId xmlns:a16="http://schemas.microsoft.com/office/drawing/2014/main" val="2274491493"/>
                  </a:ext>
                </a:extLst>
              </a:tr>
            </a:tbl>
          </a:graphicData>
        </a:graphic>
      </p:graphicFrame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0164BD26-5C69-94A1-9062-F6D4571F413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782" y="2495422"/>
            <a:ext cx="5110017" cy="28836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5151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E0D93-BE5D-B83B-1AE7-9F0CCE0FE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Composizione dei crediti erogati alle imprese per settore di attività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4F9A23-2A40-051F-F1DE-4DCB4C330E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Totale sistema bancario 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5ED0882-0F9E-9F51-7E41-7C9AE4E6E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Totale banche di credito cooperativo</a:t>
            </a:r>
            <a:endParaRPr lang="it-IT" dirty="0"/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0C7F2FCE-08FD-74FD-647D-C4CF8D3E303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26788748"/>
              </p:ext>
            </p:extLst>
          </p:nvPr>
        </p:nvGraphicFramePr>
        <p:xfrm>
          <a:off x="6172199" y="2768836"/>
          <a:ext cx="5749182" cy="317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5031">
                  <a:extLst>
                    <a:ext uri="{9D8B030D-6E8A-4147-A177-3AD203B41FA5}">
                      <a16:colId xmlns:a16="http://schemas.microsoft.com/office/drawing/2014/main" val="1647727352"/>
                    </a:ext>
                  </a:extLst>
                </a:gridCol>
                <a:gridCol w="546931">
                  <a:extLst>
                    <a:ext uri="{9D8B030D-6E8A-4147-A177-3AD203B41FA5}">
                      <a16:colId xmlns:a16="http://schemas.microsoft.com/office/drawing/2014/main" val="3477093317"/>
                    </a:ext>
                  </a:extLst>
                </a:gridCol>
                <a:gridCol w="538385">
                  <a:extLst>
                    <a:ext uri="{9D8B030D-6E8A-4147-A177-3AD203B41FA5}">
                      <a16:colId xmlns:a16="http://schemas.microsoft.com/office/drawing/2014/main" val="1921454289"/>
                    </a:ext>
                  </a:extLst>
                </a:gridCol>
                <a:gridCol w="564022">
                  <a:extLst>
                    <a:ext uri="{9D8B030D-6E8A-4147-A177-3AD203B41FA5}">
                      <a16:colId xmlns:a16="http://schemas.microsoft.com/office/drawing/2014/main" val="677368018"/>
                    </a:ext>
                  </a:extLst>
                </a:gridCol>
                <a:gridCol w="538385">
                  <a:extLst>
                    <a:ext uri="{9D8B030D-6E8A-4147-A177-3AD203B41FA5}">
                      <a16:colId xmlns:a16="http://schemas.microsoft.com/office/drawing/2014/main" val="3291339221"/>
                    </a:ext>
                  </a:extLst>
                </a:gridCol>
                <a:gridCol w="538385">
                  <a:extLst>
                    <a:ext uri="{9D8B030D-6E8A-4147-A177-3AD203B41FA5}">
                      <a16:colId xmlns:a16="http://schemas.microsoft.com/office/drawing/2014/main" val="2127933485"/>
                    </a:ext>
                  </a:extLst>
                </a:gridCol>
                <a:gridCol w="555477">
                  <a:extLst>
                    <a:ext uri="{9D8B030D-6E8A-4147-A177-3AD203B41FA5}">
                      <a16:colId xmlns:a16="http://schemas.microsoft.com/office/drawing/2014/main" val="2141867579"/>
                    </a:ext>
                  </a:extLst>
                </a:gridCol>
                <a:gridCol w="572566">
                  <a:extLst>
                    <a:ext uri="{9D8B030D-6E8A-4147-A177-3AD203B41FA5}">
                      <a16:colId xmlns:a16="http://schemas.microsoft.com/office/drawing/2014/main" val="4139087815"/>
                    </a:ext>
                  </a:extLst>
                </a:gridCol>
              </a:tblGrid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 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2016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2017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2018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2019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2020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2021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2022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1229935711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Agricoltura, silvicoltura e pesca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9,98%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10,51%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11,22%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11,71%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11,51%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11,69%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11,66%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3892620956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Attività manifatturiere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18,50%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18,58%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19,18%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19,76%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19,62%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19,90%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20,83%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2879368555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Costruzioni e attività immobiliari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33,06%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31,06%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28,47%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26,57%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24,98%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23,81%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23,58%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1154496695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Commercio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17,10%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17,21%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17,84%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17,79%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18,12%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18,15%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18,23%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119753368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Trasporto e magazzinaggio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2,32%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2,73%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2,76%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2,78%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2,85%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3,08%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2,77%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2805694438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Alloggio e ristorazione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8,20%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8,69%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9,12%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9,52%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10,44%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10,44%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10,18%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553202226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Informazione e comunicazione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0,91%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0,92%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0,92%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1,06%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1,12%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1,26%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1,20%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1458129754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Attività professionali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2,79%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2,88%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2,93%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3,02%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3,30%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3,51%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3,62%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313723928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Noleggio, viaggi e servizi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1,48%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1,61%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1,67%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1,62%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1,62%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1,66%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1,63%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2547188081"/>
                  </a:ext>
                </a:extLst>
              </a:tr>
              <a:tr h="288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>
                          <a:effectLst/>
                        </a:rPr>
                        <a:t>Attività residuali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5,67%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5,81%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5,89%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6,19%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6,42%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6,50%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6,30%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35" marR="58135" marT="0" marB="0"/>
                </a:tc>
                <a:extLst>
                  <a:ext uri="{0D108BD9-81ED-4DB2-BD59-A6C34878D82A}">
                    <a16:rowId xmlns:a16="http://schemas.microsoft.com/office/drawing/2014/main" val="3667888227"/>
                  </a:ext>
                </a:extLst>
              </a:tr>
            </a:tbl>
          </a:graphicData>
        </a:graphic>
      </p:graphicFrame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177C5B8F-B6D8-4F7C-7C9C-C64E6FAB3D0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8447437"/>
              </p:ext>
            </p:extLst>
          </p:nvPr>
        </p:nvGraphicFramePr>
        <p:xfrm>
          <a:off x="153824" y="2768834"/>
          <a:ext cx="5865976" cy="3159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0931">
                  <a:extLst>
                    <a:ext uri="{9D8B030D-6E8A-4147-A177-3AD203B41FA5}">
                      <a16:colId xmlns:a16="http://schemas.microsoft.com/office/drawing/2014/main" val="1521371978"/>
                    </a:ext>
                  </a:extLst>
                </a:gridCol>
                <a:gridCol w="547220">
                  <a:extLst>
                    <a:ext uri="{9D8B030D-6E8A-4147-A177-3AD203B41FA5}">
                      <a16:colId xmlns:a16="http://schemas.microsoft.com/office/drawing/2014/main" val="1816917386"/>
                    </a:ext>
                  </a:extLst>
                </a:gridCol>
                <a:gridCol w="555907">
                  <a:extLst>
                    <a:ext uri="{9D8B030D-6E8A-4147-A177-3AD203B41FA5}">
                      <a16:colId xmlns:a16="http://schemas.microsoft.com/office/drawing/2014/main" val="3025769350"/>
                    </a:ext>
                  </a:extLst>
                </a:gridCol>
                <a:gridCol w="564592">
                  <a:extLst>
                    <a:ext uri="{9D8B030D-6E8A-4147-A177-3AD203B41FA5}">
                      <a16:colId xmlns:a16="http://schemas.microsoft.com/office/drawing/2014/main" val="701888677"/>
                    </a:ext>
                  </a:extLst>
                </a:gridCol>
                <a:gridCol w="590652">
                  <a:extLst>
                    <a:ext uri="{9D8B030D-6E8A-4147-A177-3AD203B41FA5}">
                      <a16:colId xmlns:a16="http://schemas.microsoft.com/office/drawing/2014/main" val="4186542801"/>
                    </a:ext>
                  </a:extLst>
                </a:gridCol>
                <a:gridCol w="547221">
                  <a:extLst>
                    <a:ext uri="{9D8B030D-6E8A-4147-A177-3AD203B41FA5}">
                      <a16:colId xmlns:a16="http://schemas.microsoft.com/office/drawing/2014/main" val="1604391206"/>
                    </a:ext>
                  </a:extLst>
                </a:gridCol>
                <a:gridCol w="573279">
                  <a:extLst>
                    <a:ext uri="{9D8B030D-6E8A-4147-A177-3AD203B41FA5}">
                      <a16:colId xmlns:a16="http://schemas.microsoft.com/office/drawing/2014/main" val="1406540161"/>
                    </a:ext>
                  </a:extLst>
                </a:gridCol>
                <a:gridCol w="576174">
                  <a:extLst>
                    <a:ext uri="{9D8B030D-6E8A-4147-A177-3AD203B41FA5}">
                      <a16:colId xmlns:a16="http://schemas.microsoft.com/office/drawing/2014/main" val="2898813970"/>
                    </a:ext>
                  </a:extLst>
                </a:gridCol>
              </a:tblGrid>
              <a:tr h="2905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2016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2017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2018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2019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2020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2021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dirty="0">
                          <a:effectLst/>
                        </a:rPr>
                        <a:t>2022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3026395471"/>
                  </a:ext>
                </a:extLst>
              </a:tr>
              <a:tr h="2905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Agricoltura, silvicoltura e pesca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5,05%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5,31%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5,48%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5,71%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5,39%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5,53%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5,44%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3776792689"/>
                  </a:ext>
                </a:extLst>
              </a:tr>
              <a:tr h="2991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Attività manifatturiere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23,71%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24,56%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25,41%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26,31%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27,69%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28,11%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27,76%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2612407207"/>
                  </a:ext>
                </a:extLst>
              </a:tr>
              <a:tr h="2649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Costruzioni e attività immobiliari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28,80%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26,53%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23,72%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22,12%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19,46%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18,46%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18,01%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3232709295"/>
                  </a:ext>
                </a:extLst>
              </a:tr>
              <a:tr h="2991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Commercio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16,33%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17,13%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17,61%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17,62%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17,40%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17,36%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17,37%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595198023"/>
                  </a:ext>
                </a:extLst>
              </a:tr>
              <a:tr h="2991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Trasporto e magazzinaggio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4,03%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4,15%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4,27%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4,03%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4,27%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4,08%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3,93%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240802046"/>
                  </a:ext>
                </a:extLst>
              </a:tr>
              <a:tr h="282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Alloggio e ristorazione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4,18%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4,27%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4,35%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4,47%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5,00%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4,98%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highlight>
                            <a:srgbClr val="00FF00"/>
                          </a:highlight>
                        </a:rPr>
                        <a:t>4,76%</a:t>
                      </a:r>
                      <a:endParaRPr lang="it-IT" sz="11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1247352132"/>
                  </a:ext>
                </a:extLst>
              </a:tr>
              <a:tr h="2905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Informazione e comunicazione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1,98%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2,26%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2,55%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2,22%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2,41%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2,50%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2,72%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1663555327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Attività professionali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5,13%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5,21%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6,01%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6,54%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7,17%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7,09%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7,92%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41485816"/>
                  </a:ext>
                </a:extLst>
              </a:tr>
              <a:tr h="2797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Noleggio, viaggi e servizi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2,33%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2,37%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2,31%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2,32%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2,43%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2,86%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2,71%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1541999623"/>
                  </a:ext>
                </a:extLst>
              </a:tr>
              <a:tr h="2816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900" dirty="0">
                          <a:effectLst/>
                        </a:rPr>
                        <a:t>Attività residuali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8,47%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8,23%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8,28%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8,66%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8,79%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9,03%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9,36%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50" marR="57850" marT="0" marB="0"/>
                </a:tc>
                <a:extLst>
                  <a:ext uri="{0D108BD9-81ED-4DB2-BD59-A6C34878D82A}">
                    <a16:rowId xmlns:a16="http://schemas.microsoft.com/office/drawing/2014/main" val="4041019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519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Composizione dei crediti erogati dalle banche di credito cooperativo alle imprese per settore di attività, suddivisi per macro aree territoriali (settembre 2022)</a:t>
            </a:r>
            <a:endParaRPr lang="it-IT"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9EF4E825-9159-65F6-4A53-3F5FDD08D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413231"/>
              </p:ext>
            </p:extLst>
          </p:nvPr>
        </p:nvGraphicFramePr>
        <p:xfrm>
          <a:off x="1246910" y="2142836"/>
          <a:ext cx="9430325" cy="3980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0254">
                  <a:extLst>
                    <a:ext uri="{9D8B030D-6E8A-4147-A177-3AD203B41FA5}">
                      <a16:colId xmlns:a16="http://schemas.microsoft.com/office/drawing/2014/main" val="490006301"/>
                    </a:ext>
                  </a:extLst>
                </a:gridCol>
                <a:gridCol w="1113357">
                  <a:extLst>
                    <a:ext uri="{9D8B030D-6E8A-4147-A177-3AD203B41FA5}">
                      <a16:colId xmlns:a16="http://schemas.microsoft.com/office/drawing/2014/main" val="490937079"/>
                    </a:ext>
                  </a:extLst>
                </a:gridCol>
                <a:gridCol w="1113357">
                  <a:extLst>
                    <a:ext uri="{9D8B030D-6E8A-4147-A177-3AD203B41FA5}">
                      <a16:colId xmlns:a16="http://schemas.microsoft.com/office/drawing/2014/main" val="1963745309"/>
                    </a:ext>
                  </a:extLst>
                </a:gridCol>
                <a:gridCol w="1113357">
                  <a:extLst>
                    <a:ext uri="{9D8B030D-6E8A-4147-A177-3AD203B41FA5}">
                      <a16:colId xmlns:a16="http://schemas.microsoft.com/office/drawing/2014/main" val="1343369222"/>
                    </a:ext>
                  </a:extLst>
                </a:gridCol>
              </a:tblGrid>
              <a:tr h="6762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 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Nord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Centro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 e isole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0362205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Agricoltura, silvicoltura e pesca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12,61%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8,84%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10,80%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117607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Attività manifatturiere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22,48%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17,98%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16,18%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5200817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Costruzioni e attività immobiliari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23,43%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26,74%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19,45%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0018871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Commercio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16,15%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19,86%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27,18%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6325285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Trasporto e magazzinaggio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2,61%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3,05%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3,21%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464056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Alloggio e ristorazione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10,62%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8,55%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10,28%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763376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Informazione e comunicazione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1,04%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1,91%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1,02%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3499359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Attività professionali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3,76%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3,66%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2,82%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417803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Noleggio, viaggi e servizi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1,52%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1,93%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1,75%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783574"/>
                  </a:ext>
                </a:extLst>
              </a:tr>
              <a:tr h="3304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Attività residuali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5,79%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7,48%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7,30%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680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951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861CCC-A777-34D5-CB03-C9646A2AD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Quota di finanziamento delle BCC alle imprese per settore di attività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E6FAD960-CBBE-C43A-992A-BFC8CB643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167045"/>
              </p:ext>
            </p:extLst>
          </p:nvPr>
        </p:nvGraphicFramePr>
        <p:xfrm>
          <a:off x="1579417" y="1886989"/>
          <a:ext cx="9328725" cy="4338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0809">
                  <a:extLst>
                    <a:ext uri="{9D8B030D-6E8A-4147-A177-3AD203B41FA5}">
                      <a16:colId xmlns:a16="http://schemas.microsoft.com/office/drawing/2014/main" val="950742810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2821702721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1349897359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3405291698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138298938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40094625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312377329"/>
                    </a:ext>
                  </a:extLst>
                </a:gridCol>
                <a:gridCol w="873988">
                  <a:extLst>
                    <a:ext uri="{9D8B030D-6E8A-4147-A177-3AD203B41FA5}">
                      <a16:colId xmlns:a16="http://schemas.microsoft.com/office/drawing/2014/main" val="4022861169"/>
                    </a:ext>
                  </a:extLst>
                </a:gridCol>
              </a:tblGrid>
              <a:tr h="2782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2016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2018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2019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9041872"/>
                  </a:ext>
                </a:extLst>
              </a:tr>
              <a:tr h="4045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Agricoltura, silvicoltura e pesca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18,77%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19,48%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20,69%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21,73%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22,35%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22,70%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22,49%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7059841"/>
                  </a:ext>
                </a:extLst>
              </a:tr>
              <a:tr h="397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Attività manifatturiere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7,41%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7,44%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7,63%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7,95%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7,42%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7,60%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7,88%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0664617"/>
                  </a:ext>
                </a:extLst>
              </a:tr>
              <a:tr h="4790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Costruzioni e attività immobiliari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10,90%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11,51%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12,13%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12,72%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13,44%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13,85%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13,75%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5247435"/>
                  </a:ext>
                </a:extLst>
              </a:tr>
              <a:tr h="3967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Commercio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9,95%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9,87%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10,23%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10,69%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10,90%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11,23%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FFFF00"/>
                          </a:highlight>
                        </a:rPr>
                        <a:t>11,02%</a:t>
                      </a:r>
                      <a:endParaRPr lang="it-IT" sz="16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853426"/>
                  </a:ext>
                </a:extLst>
              </a:tr>
              <a:tr h="397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Trasporto e magazzinaggio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5,47%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6,46%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6,52%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7,32%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6,97%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8,11%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7,38%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24191"/>
                  </a:ext>
                </a:extLst>
              </a:tr>
              <a:tr h="3960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Alloggio e ristorazione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18,65%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20,03%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21,18%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22,56%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21,88%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22,51%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  <a:highlight>
                            <a:srgbClr val="00FF00"/>
                          </a:highlight>
                        </a:rPr>
                        <a:t>22,43%</a:t>
                      </a:r>
                      <a:endParaRPr lang="it-IT" sz="16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667204"/>
                  </a:ext>
                </a:extLst>
              </a:tr>
              <a:tr h="3967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Informazione e comunicazione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4,36%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3,98%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3,66%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5,04%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4,89%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5,42%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4,65%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082470"/>
                  </a:ext>
                </a:extLst>
              </a:tr>
              <a:tr h="397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Attività professionali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5,17%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5,43%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4,92%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4,89%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4,82%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5,31%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4,80%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8342192"/>
                  </a:ext>
                </a:extLst>
              </a:tr>
              <a:tr h="397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Noleggio, viaggi e servizi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6,03%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6,69%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7,33%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7,40%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7,01%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6,24%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6,30%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9339184"/>
                  </a:ext>
                </a:extLst>
              </a:tr>
              <a:tr h="397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Attività residuali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6,35%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6,94%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7,19%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7,56%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7,65%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7,74%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7,07%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870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939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C2CFAF-763C-AE81-2B82-637BF5E34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it-IT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Quota di finanziamento delle BCC alle imprese per settore di attività e per macro aree territoriali (settembre 2022)</a:t>
            </a:r>
            <a:br>
              <a:rPr lang="it-IT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7CCCDFB-8CFE-7010-A53D-685ADEA5C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084800"/>
              </p:ext>
            </p:extLst>
          </p:nvPr>
        </p:nvGraphicFramePr>
        <p:xfrm>
          <a:off x="1357745" y="2022764"/>
          <a:ext cx="9374908" cy="4313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8367">
                  <a:extLst>
                    <a:ext uri="{9D8B030D-6E8A-4147-A177-3AD203B41FA5}">
                      <a16:colId xmlns:a16="http://schemas.microsoft.com/office/drawing/2014/main" val="910179685"/>
                    </a:ext>
                  </a:extLst>
                </a:gridCol>
                <a:gridCol w="1748847">
                  <a:extLst>
                    <a:ext uri="{9D8B030D-6E8A-4147-A177-3AD203B41FA5}">
                      <a16:colId xmlns:a16="http://schemas.microsoft.com/office/drawing/2014/main" val="1524174286"/>
                    </a:ext>
                  </a:extLst>
                </a:gridCol>
                <a:gridCol w="1748847">
                  <a:extLst>
                    <a:ext uri="{9D8B030D-6E8A-4147-A177-3AD203B41FA5}">
                      <a16:colId xmlns:a16="http://schemas.microsoft.com/office/drawing/2014/main" val="1095054060"/>
                    </a:ext>
                  </a:extLst>
                </a:gridCol>
                <a:gridCol w="1748847">
                  <a:extLst>
                    <a:ext uri="{9D8B030D-6E8A-4147-A177-3AD203B41FA5}">
                      <a16:colId xmlns:a16="http://schemas.microsoft.com/office/drawing/2014/main" val="79370272"/>
                    </a:ext>
                  </a:extLst>
                </a:gridCol>
              </a:tblGrid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Nord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Centro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 e isole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759593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Agricoltura, silvicoltura e pesca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26,04%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19,10%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13,60%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8849937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Attività manifatturiere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7,95%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8,34%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6,75%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6703037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Costruzioni e attività immobiliari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14,45%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13,26%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11,04%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4498446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Commercio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11,26%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11,70%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9,69%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41792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Trasporto e magazzinaggio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8,88%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5,72%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5,55%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60387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Alloggio e ristorazione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27,41%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17,39%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13,51%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611183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Informazione e comunicazione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3,49%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9,02%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8,60%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162641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Attività professionali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5,37%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3,17%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6,48%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2115434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Noleggio, viaggi e servizi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5,53%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8,39%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8,24%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4295693"/>
                  </a:ext>
                </a:extLst>
              </a:tr>
              <a:tr h="3921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Attività residuali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7,65%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5,69%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7,48%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2907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82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Quota di crediti deteriorati lordi sul totale impieghi (2016-2022)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BB269CCC-5B6E-8AEB-70C4-3D3034C963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92400"/>
              </p:ext>
            </p:extLst>
          </p:nvPr>
        </p:nvGraphicFramePr>
        <p:xfrm>
          <a:off x="1293092" y="2438400"/>
          <a:ext cx="9522690" cy="3768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9133">
                  <a:extLst>
                    <a:ext uri="{9D8B030D-6E8A-4147-A177-3AD203B41FA5}">
                      <a16:colId xmlns:a16="http://schemas.microsoft.com/office/drawing/2014/main" val="4442483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1975355923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1582110518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2039785543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1452636422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325845967"/>
                    </a:ext>
                  </a:extLst>
                </a:gridCol>
                <a:gridCol w="1013475">
                  <a:extLst>
                    <a:ext uri="{9D8B030D-6E8A-4147-A177-3AD203B41FA5}">
                      <a16:colId xmlns:a16="http://schemas.microsoft.com/office/drawing/2014/main" val="1260362930"/>
                    </a:ext>
                  </a:extLst>
                </a:gridCol>
                <a:gridCol w="1132707">
                  <a:extLst>
                    <a:ext uri="{9D8B030D-6E8A-4147-A177-3AD203B41FA5}">
                      <a16:colId xmlns:a16="http://schemas.microsoft.com/office/drawing/2014/main" val="2348655599"/>
                    </a:ext>
                  </a:extLst>
                </a:gridCol>
              </a:tblGrid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2016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2019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2020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2021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Set-2022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9611512"/>
                  </a:ext>
                </a:extLst>
              </a:tr>
              <a:tr h="6980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 sistema bancario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17,54%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14,57%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10,16%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7,88%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5,58%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4,36%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3,69%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4497819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Nord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17,81%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14,66%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10,20%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7,61%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5,50%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4,21%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3,43%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8307850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Centro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13,24%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11,18%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7,90%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6,33%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4,33%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3,43%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2,89%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1463870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 e isole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24,29%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21,00%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14,96%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12,18%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8,54%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6,80%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5,99%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6181868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0185029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 BCC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19,28%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17,40%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13,26%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10,44%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8,02%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6,26%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5,39%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1953665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Nord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18,92%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16,64%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12,39%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9,52%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7,32%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5,71%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4,88%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5429401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Centro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16,83%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15,76%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13,22%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11,08%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8,86%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6,65%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5,73%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204415"/>
                  </a:ext>
                </a:extLst>
              </a:tr>
              <a:tr h="3411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 e isole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21,23%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19,41%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14,89%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11,95%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8,73%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7,44%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6,78%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87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80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55398E-6382-16C3-F676-C13FDEEA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4000" dirty="0"/>
          </a:p>
          <a:p>
            <a:r>
              <a:rPr lang="it-IT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Dati di sistema delle BCC</a:t>
            </a:r>
          </a:p>
          <a:p>
            <a:r>
              <a:rPr lang="it-IT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Raccolta</a:t>
            </a:r>
          </a:p>
          <a:p>
            <a:r>
              <a:rPr lang="it-IT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Impieghi</a:t>
            </a:r>
          </a:p>
          <a:p>
            <a:r>
              <a:rPr lang="it-IT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Sostegni durante l’emergenza pandemica</a:t>
            </a:r>
          </a:p>
          <a:p>
            <a:r>
              <a:rPr lang="it-IT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Redditività e patrimonializzazione</a:t>
            </a:r>
          </a:p>
        </p:txBody>
      </p:sp>
    </p:spTree>
    <p:extLst>
      <p:ext uri="{BB962C8B-B14F-4D97-AF65-F5344CB8AC3E}">
        <p14:creationId xmlns:p14="http://schemas.microsoft.com/office/powerpoint/2010/main" val="728791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4BED2-8E08-5F0F-9487-5B9B874F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031"/>
            <a:ext cx="10515600" cy="2735450"/>
          </a:xfrm>
        </p:spPr>
        <p:txBody>
          <a:bodyPr>
            <a:noAutofit/>
          </a:bodyPr>
          <a:lstStyle/>
          <a:p>
            <a:pPr algn="ctr"/>
            <a:r>
              <a:rPr lang="it-IT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SOSTEGNI DURANTE L’EMERGENZA PANDEMICA </a:t>
            </a:r>
          </a:p>
        </p:txBody>
      </p:sp>
    </p:spTree>
    <p:extLst>
      <p:ext uri="{BB962C8B-B14F-4D97-AF65-F5344CB8AC3E}">
        <p14:creationId xmlns:p14="http://schemas.microsoft.com/office/powerpoint/2010/main" val="669886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Interventi a supporto dell’economia assistiti dal Fondo Centrale di Garanzia PMI effettuati da BCC, gruppi bancari cooperativi e Raiffeisen (2018-2022)</a:t>
            </a:r>
            <a:endParaRPr lang="it-IT" sz="32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1796C8C3-1994-FCF1-14F3-9790860BEC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724001"/>
              </p:ext>
            </p:extLst>
          </p:nvPr>
        </p:nvGraphicFramePr>
        <p:xfrm>
          <a:off x="1734795" y="2110811"/>
          <a:ext cx="8537249" cy="4382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3105">
                  <a:extLst>
                    <a:ext uri="{9D8B030D-6E8A-4147-A177-3AD203B41FA5}">
                      <a16:colId xmlns:a16="http://schemas.microsoft.com/office/drawing/2014/main" val="1752557815"/>
                    </a:ext>
                  </a:extLst>
                </a:gridCol>
                <a:gridCol w="1035554">
                  <a:extLst>
                    <a:ext uri="{9D8B030D-6E8A-4147-A177-3AD203B41FA5}">
                      <a16:colId xmlns:a16="http://schemas.microsoft.com/office/drawing/2014/main" val="3739865712"/>
                    </a:ext>
                  </a:extLst>
                </a:gridCol>
                <a:gridCol w="977515">
                  <a:extLst>
                    <a:ext uri="{9D8B030D-6E8A-4147-A177-3AD203B41FA5}">
                      <a16:colId xmlns:a16="http://schemas.microsoft.com/office/drawing/2014/main" val="3176675019"/>
                    </a:ext>
                  </a:extLst>
                </a:gridCol>
                <a:gridCol w="1001597">
                  <a:extLst>
                    <a:ext uri="{9D8B030D-6E8A-4147-A177-3AD203B41FA5}">
                      <a16:colId xmlns:a16="http://schemas.microsoft.com/office/drawing/2014/main" val="3589142200"/>
                    </a:ext>
                  </a:extLst>
                </a:gridCol>
                <a:gridCol w="1067378">
                  <a:extLst>
                    <a:ext uri="{9D8B030D-6E8A-4147-A177-3AD203B41FA5}">
                      <a16:colId xmlns:a16="http://schemas.microsoft.com/office/drawing/2014/main" val="1281001487"/>
                    </a:ext>
                  </a:extLst>
                </a:gridCol>
                <a:gridCol w="1065607">
                  <a:extLst>
                    <a:ext uri="{9D8B030D-6E8A-4147-A177-3AD203B41FA5}">
                      <a16:colId xmlns:a16="http://schemas.microsoft.com/office/drawing/2014/main" val="1272620714"/>
                    </a:ext>
                  </a:extLst>
                </a:gridCol>
                <a:gridCol w="1066493">
                  <a:extLst>
                    <a:ext uri="{9D8B030D-6E8A-4147-A177-3AD203B41FA5}">
                      <a16:colId xmlns:a16="http://schemas.microsoft.com/office/drawing/2014/main" val="466995560"/>
                    </a:ext>
                  </a:extLst>
                </a:gridCol>
              </a:tblGrid>
              <a:tr h="7899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N. operazioni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finanziato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garantito 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029097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2018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11.865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1.712,6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1.309,7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5059859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2019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12.654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1.851,5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1.300,3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2867248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199.682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53,8%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13.170,2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39,4%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11.518,1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43,3%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7171450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113.551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30,6%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10.264,9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30,7%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7.519,3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28,2%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333714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2022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33.110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6.425,0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4.982,7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18,7%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912962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370.862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33.424,2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26.630,1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351410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60588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Di cui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854330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17/03/2020-31/12/2020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196.835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53,1%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12.749,0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38,1%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11.232,0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42,2%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4012910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01/01/2021-31/12/2021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113.551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30,6%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10.264,9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30,7%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7.519,3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28,2%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8273862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01/01/2022-30/06/2022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21.160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5,7%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4.154,9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3.313,7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12,4%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5922919"/>
                  </a:ext>
                </a:extLst>
              </a:tr>
              <a:tr h="299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331.546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89,4%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27.168,8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81,3%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22.065,0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82,9%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466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018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Interventi a supporto dell’economia assistiti dal Fondo Centrale di Garanzia PMI effettuati da BCC, gruppi bancari cooperativi e Raiffeisen (2018-2022). Distribuzione per procedura di accesso</a:t>
            </a:r>
            <a:endParaRPr lang="it-IT"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A0FC9D7F-8E80-73C8-A6E8-3422AD9D4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169822"/>
              </p:ext>
            </p:extLst>
          </p:nvPr>
        </p:nvGraphicFramePr>
        <p:xfrm>
          <a:off x="1717964" y="2429164"/>
          <a:ext cx="8829964" cy="376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781">
                  <a:extLst>
                    <a:ext uri="{9D8B030D-6E8A-4147-A177-3AD203B41FA5}">
                      <a16:colId xmlns:a16="http://schemas.microsoft.com/office/drawing/2014/main" val="4230968006"/>
                    </a:ext>
                  </a:extLst>
                </a:gridCol>
                <a:gridCol w="1103975">
                  <a:extLst>
                    <a:ext uri="{9D8B030D-6E8A-4147-A177-3AD203B41FA5}">
                      <a16:colId xmlns:a16="http://schemas.microsoft.com/office/drawing/2014/main" val="3508245490"/>
                    </a:ext>
                  </a:extLst>
                </a:gridCol>
                <a:gridCol w="1103975">
                  <a:extLst>
                    <a:ext uri="{9D8B030D-6E8A-4147-A177-3AD203B41FA5}">
                      <a16:colId xmlns:a16="http://schemas.microsoft.com/office/drawing/2014/main" val="62043920"/>
                    </a:ext>
                  </a:extLst>
                </a:gridCol>
                <a:gridCol w="1103058">
                  <a:extLst>
                    <a:ext uri="{9D8B030D-6E8A-4147-A177-3AD203B41FA5}">
                      <a16:colId xmlns:a16="http://schemas.microsoft.com/office/drawing/2014/main" val="2173330982"/>
                    </a:ext>
                  </a:extLst>
                </a:gridCol>
                <a:gridCol w="1103975">
                  <a:extLst>
                    <a:ext uri="{9D8B030D-6E8A-4147-A177-3AD203B41FA5}">
                      <a16:colId xmlns:a16="http://schemas.microsoft.com/office/drawing/2014/main" val="4059671270"/>
                    </a:ext>
                  </a:extLst>
                </a:gridCol>
                <a:gridCol w="1102142">
                  <a:extLst>
                    <a:ext uri="{9D8B030D-6E8A-4147-A177-3AD203B41FA5}">
                      <a16:colId xmlns:a16="http://schemas.microsoft.com/office/drawing/2014/main" val="3291442430"/>
                    </a:ext>
                  </a:extLst>
                </a:gridCol>
                <a:gridCol w="1103058">
                  <a:extLst>
                    <a:ext uri="{9D8B030D-6E8A-4147-A177-3AD203B41FA5}">
                      <a16:colId xmlns:a16="http://schemas.microsoft.com/office/drawing/2014/main" val="2935919292"/>
                    </a:ext>
                  </a:extLst>
                </a:gridCol>
              </a:tblGrid>
              <a:tr h="6771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N. operazioni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finanziato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garantito 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23468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Lettera m 30K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171.523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46,2%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3.454,3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3.449,5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9975705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Art. 56 sussidiaria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59.682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1.967,5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645,4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7493427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Altre operazioni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139.657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37,7%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28.002,4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83,8%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22.535,2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84,6%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5226057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370.862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33.424,2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26.630,1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6173039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32025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Di cui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76864"/>
                  </a:ext>
                </a:extLst>
              </a:tr>
              <a:tr h="5251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17/03/2020-30/06/2022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172119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Lettera m 30K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171.523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46,2%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3.454,3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3.449,5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13,0%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2239828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Art. 56 sussidiaria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59.682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1.967,5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645,4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2,4%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6409454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Altre operazioni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100.341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27,1%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21.747,0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65,1%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17.970,1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67,5%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5091581"/>
                  </a:ext>
                </a:extLst>
              </a:tr>
              <a:tr h="2566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Totale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331.546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89,4%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27.168,8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81,3%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22.065,0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82,9%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6456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44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Interventi a supporto dell’economia assistiti dal Fondo Centrale di Garanzia PMI effettuati da BCC, gruppi bancari cooperativi e Raiffeisen (2018-2022). Distribuzione per classe dimensionale di clientela</a:t>
            </a:r>
            <a:endParaRPr lang="it-IT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BB69DB5-BBFD-89B6-8319-9AA01B885E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123337"/>
              </p:ext>
            </p:extLst>
          </p:nvPr>
        </p:nvGraphicFramePr>
        <p:xfrm>
          <a:off x="1764144" y="1976582"/>
          <a:ext cx="8349672" cy="4708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3834">
                  <a:extLst>
                    <a:ext uri="{9D8B030D-6E8A-4147-A177-3AD203B41FA5}">
                      <a16:colId xmlns:a16="http://schemas.microsoft.com/office/drawing/2014/main" val="391720169"/>
                    </a:ext>
                  </a:extLst>
                </a:gridCol>
                <a:gridCol w="889675">
                  <a:extLst>
                    <a:ext uri="{9D8B030D-6E8A-4147-A177-3AD203B41FA5}">
                      <a16:colId xmlns:a16="http://schemas.microsoft.com/office/drawing/2014/main" val="631161309"/>
                    </a:ext>
                  </a:extLst>
                </a:gridCol>
                <a:gridCol w="1043926">
                  <a:extLst>
                    <a:ext uri="{9D8B030D-6E8A-4147-A177-3AD203B41FA5}">
                      <a16:colId xmlns:a16="http://schemas.microsoft.com/office/drawing/2014/main" val="1643804319"/>
                    </a:ext>
                  </a:extLst>
                </a:gridCol>
                <a:gridCol w="1043059">
                  <a:extLst>
                    <a:ext uri="{9D8B030D-6E8A-4147-A177-3AD203B41FA5}">
                      <a16:colId xmlns:a16="http://schemas.microsoft.com/office/drawing/2014/main" val="3732912017"/>
                    </a:ext>
                  </a:extLst>
                </a:gridCol>
                <a:gridCol w="1043926">
                  <a:extLst>
                    <a:ext uri="{9D8B030D-6E8A-4147-A177-3AD203B41FA5}">
                      <a16:colId xmlns:a16="http://schemas.microsoft.com/office/drawing/2014/main" val="116796342"/>
                    </a:ext>
                  </a:extLst>
                </a:gridCol>
                <a:gridCol w="1042193">
                  <a:extLst>
                    <a:ext uri="{9D8B030D-6E8A-4147-A177-3AD203B41FA5}">
                      <a16:colId xmlns:a16="http://schemas.microsoft.com/office/drawing/2014/main" val="2964156175"/>
                    </a:ext>
                  </a:extLst>
                </a:gridCol>
                <a:gridCol w="1043059">
                  <a:extLst>
                    <a:ext uri="{9D8B030D-6E8A-4147-A177-3AD203B41FA5}">
                      <a16:colId xmlns:a16="http://schemas.microsoft.com/office/drawing/2014/main" val="35038533"/>
                    </a:ext>
                  </a:extLst>
                </a:gridCol>
              </a:tblGrid>
              <a:tr h="6690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N. operazioni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finanziato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Importo garantito (milioni €)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000185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MICRO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289.155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78,0%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14.260,7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42,7%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11.475,9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43,1%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335583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PICCOLA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64.885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12.158,5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36,4%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9.595,7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36,0%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46683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MEDIA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15.598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5.987,0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4.683,0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17,6%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1754995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MID CAP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1.224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1.018,0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875,5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3,3%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9006907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Totale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370.862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33.424,2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26.630,1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100%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4626758"/>
                  </a:ext>
                </a:extLst>
              </a:tr>
              <a:tr h="7356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451018"/>
                  </a:ext>
                </a:extLst>
              </a:tr>
              <a:tr h="2478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Di cui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332508"/>
                  </a:ext>
                </a:extLst>
              </a:tr>
              <a:tr h="518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17/03/2020-30/06/2022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485267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MICRO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264.706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71,4%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12.150,5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36,4%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9.900,9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37,2%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8053834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PICCOLA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53.058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9.336,4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27,9%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7.548,0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28,3%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9887326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MEDIA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12.569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4.666,9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3.742,8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14,1%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8065085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MID CAP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1.213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1.015,0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3,0%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873,3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3,3%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5340609"/>
                  </a:ext>
                </a:extLst>
              </a:tr>
              <a:tr h="253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Totale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331.546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89,4%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27.168,8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81,3%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22.065,0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82,9%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8194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003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27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Incidenza degli interventi effettuati da BCC, gruppi bancari cooperativi e Raiffeisen sul totale degli interventi dell’intero sistema bancario italiano a supporto dell’economia assistiti dal Fondo Centrale di Garanzia PMI nel periodo emergenziale</a:t>
            </a:r>
            <a:endParaRPr lang="it-IT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13673BE-69AC-0D3D-F009-DA05585BBF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226852"/>
              </p:ext>
            </p:extLst>
          </p:nvPr>
        </p:nvGraphicFramePr>
        <p:xfrm>
          <a:off x="1216057" y="2337847"/>
          <a:ext cx="9398524" cy="3894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2069">
                  <a:extLst>
                    <a:ext uri="{9D8B030D-6E8A-4147-A177-3AD203B41FA5}">
                      <a16:colId xmlns:a16="http://schemas.microsoft.com/office/drawing/2014/main" val="1763444769"/>
                    </a:ext>
                  </a:extLst>
                </a:gridCol>
                <a:gridCol w="2350118">
                  <a:extLst>
                    <a:ext uri="{9D8B030D-6E8A-4147-A177-3AD203B41FA5}">
                      <a16:colId xmlns:a16="http://schemas.microsoft.com/office/drawing/2014/main" val="769802146"/>
                    </a:ext>
                  </a:extLst>
                </a:gridCol>
                <a:gridCol w="2349144">
                  <a:extLst>
                    <a:ext uri="{9D8B030D-6E8A-4147-A177-3AD203B41FA5}">
                      <a16:colId xmlns:a16="http://schemas.microsoft.com/office/drawing/2014/main" val="1968782071"/>
                    </a:ext>
                  </a:extLst>
                </a:gridCol>
                <a:gridCol w="2347193">
                  <a:extLst>
                    <a:ext uri="{9D8B030D-6E8A-4147-A177-3AD203B41FA5}">
                      <a16:colId xmlns:a16="http://schemas.microsoft.com/office/drawing/2014/main" val="4012652324"/>
                    </a:ext>
                  </a:extLst>
                </a:gridCol>
              </a:tblGrid>
              <a:tr h="3359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Periodo emergenziale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N. operazioni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Importo finanziato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Importo garantito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044609"/>
                  </a:ext>
                </a:extLst>
              </a:tr>
              <a:tr h="6875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17/03/2020-31/12/2020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</a:rPr>
                        <a:t>12,6%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</a:rPr>
                        <a:t>10,3%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</a:rPr>
                        <a:t>10,8%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5685681"/>
                  </a:ext>
                </a:extLst>
              </a:tr>
              <a:tr h="6875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01/01/2021-31/12/2021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>
                          <a:effectLst/>
                        </a:rPr>
                        <a:t>11,4%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>
                          <a:effectLst/>
                        </a:rPr>
                        <a:t>11,0%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</a:rPr>
                        <a:t>11,2%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5768762"/>
                  </a:ext>
                </a:extLst>
              </a:tr>
              <a:tr h="6875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01/01/2022-30/06/2022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>
                          <a:effectLst/>
                        </a:rPr>
                        <a:t>11,3%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>
                          <a:effectLst/>
                        </a:rPr>
                        <a:t>11,5%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</a:rPr>
                        <a:t>11,5%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8122503"/>
                  </a:ext>
                </a:extLst>
              </a:tr>
              <a:tr h="3359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Totale interventi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b="1" dirty="0">
                          <a:effectLst/>
                        </a:rPr>
                        <a:t>12,1%</a:t>
                      </a:r>
                      <a:endParaRPr lang="it-IT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b="1" dirty="0">
                          <a:effectLst/>
                        </a:rPr>
                        <a:t>10,7%</a:t>
                      </a:r>
                      <a:endParaRPr lang="it-IT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b="1" dirty="0">
                          <a:effectLst/>
                        </a:rPr>
                        <a:t>11,0%</a:t>
                      </a:r>
                      <a:endParaRPr lang="it-IT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821059"/>
                  </a:ext>
                </a:extLst>
              </a:tr>
              <a:tr h="3359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i="1" dirty="0">
                          <a:effectLst/>
                        </a:rPr>
                        <a:t>di cui</a:t>
                      </a:r>
                      <a:endParaRPr lang="it-IT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>
                          <a:effectLst/>
                        </a:rPr>
                        <a:t> </a:t>
                      </a:r>
                      <a:endParaRPr lang="it-IT" sz="24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>
                          <a:effectLst/>
                        </a:rPr>
                        <a:t> </a:t>
                      </a:r>
                      <a:endParaRPr lang="it-IT" sz="24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 dirty="0">
                          <a:effectLst/>
                        </a:rPr>
                        <a:t> </a:t>
                      </a:r>
                      <a:endParaRPr lang="it-IT" sz="2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551092"/>
                  </a:ext>
                </a:extLst>
              </a:tr>
              <a:tr h="3359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i="1" dirty="0">
                          <a:effectLst/>
                        </a:rPr>
                        <a:t>Lettera m 30K</a:t>
                      </a:r>
                      <a:endParaRPr lang="it-IT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>
                          <a:effectLst/>
                        </a:rPr>
                        <a:t>14,5%</a:t>
                      </a:r>
                      <a:endParaRPr lang="it-IT" sz="24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>
                          <a:effectLst/>
                        </a:rPr>
                        <a:t>14,9%</a:t>
                      </a:r>
                      <a:endParaRPr lang="it-IT" sz="24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 dirty="0">
                          <a:effectLst/>
                        </a:rPr>
                        <a:t>14,9%</a:t>
                      </a:r>
                      <a:endParaRPr lang="it-IT" sz="2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506002"/>
                  </a:ext>
                </a:extLst>
              </a:tr>
              <a:tr h="3359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i="1" dirty="0">
                          <a:effectLst/>
                        </a:rPr>
                        <a:t>MICRO IMPRESE</a:t>
                      </a:r>
                      <a:endParaRPr lang="it-IT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 dirty="0">
                          <a:effectLst/>
                        </a:rPr>
                        <a:t>14,0%</a:t>
                      </a:r>
                      <a:endParaRPr lang="it-IT" sz="2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 dirty="0">
                          <a:effectLst/>
                        </a:rPr>
                        <a:t>15,4%</a:t>
                      </a:r>
                      <a:endParaRPr lang="it-IT" sz="2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i="1" dirty="0">
                          <a:effectLst/>
                        </a:rPr>
                        <a:t>15,1%</a:t>
                      </a:r>
                      <a:endParaRPr lang="it-IT" sz="2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364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3467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9C880-321B-0877-716E-AC566A7C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Operatività delle banche convenzionate con l’Ente Nazionale per il Microcredito: richieste presentate e accolte nel periodo 2018-2022</a:t>
            </a:r>
            <a:endParaRPr lang="it-IT" sz="32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B8D04555-384C-D957-7EBC-69FF098129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477391"/>
              </p:ext>
            </p:extLst>
          </p:nvPr>
        </p:nvGraphicFramePr>
        <p:xfrm>
          <a:off x="961152" y="1875934"/>
          <a:ext cx="10133812" cy="4306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5280">
                  <a:extLst>
                    <a:ext uri="{9D8B030D-6E8A-4147-A177-3AD203B41FA5}">
                      <a16:colId xmlns:a16="http://schemas.microsoft.com/office/drawing/2014/main" val="1784047652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2210148697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161680029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2624981607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4202871610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4090159937"/>
                    </a:ext>
                  </a:extLst>
                </a:gridCol>
                <a:gridCol w="1311422">
                  <a:extLst>
                    <a:ext uri="{9D8B030D-6E8A-4147-A177-3AD203B41FA5}">
                      <a16:colId xmlns:a16="http://schemas.microsoft.com/office/drawing/2014/main" val="2887930015"/>
                    </a:ext>
                  </a:extLst>
                </a:gridCol>
              </a:tblGrid>
              <a:tr h="551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Intero periodo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3012294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i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Richieste</a:t>
                      </a:r>
                      <a:endParaRPr lang="it-IT" sz="1800" i="1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9589910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N. di operazioni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2.863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2.688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1.250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1.481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1.280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9.562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9385490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di cui BCC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36.26%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38.43%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32.16%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31.67%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33.59%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35.26%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369073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i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Erogazioni</a:t>
                      </a:r>
                      <a:endParaRPr lang="it-IT" sz="1800" i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9205528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N. di operazioni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1201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1473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732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740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612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4.758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803000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di cui BCC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48.13%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44.60%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37.57%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36.08%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31.70%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41.42%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3214840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9939806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i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Richieste</a:t>
                      </a:r>
                      <a:endParaRPr lang="it-IT" sz="1800" i="1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3494610"/>
                  </a:ext>
                </a:extLst>
              </a:tr>
              <a:tr h="3308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Importo totale (mil. €)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35,1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32,4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15,1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22,3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12,9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117,8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8216667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di cui BCC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44.28%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44.97%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35.40%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33.87%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33.88%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40.22%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9481134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i="1" dirty="0">
                          <a:solidFill>
                            <a:srgbClr val="92D050"/>
                          </a:solidFill>
                          <a:effectLst/>
                        </a:rPr>
                        <a:t>Erogazioni</a:t>
                      </a:r>
                      <a:endParaRPr lang="it-IT" sz="1800" i="1" dirty="0">
                        <a:solidFill>
                          <a:srgbClr val="92D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 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1703124"/>
                  </a:ext>
                </a:extLst>
              </a:tr>
              <a:tr h="3164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Importo totale (mil. €)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28,4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35,7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17,9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20,9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123,1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9096283"/>
                  </a:ext>
                </a:extLst>
              </a:tr>
              <a:tr h="2693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di cui BCC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48.16%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44.32%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36.32%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34.93%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30.53%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dirty="0">
                          <a:effectLst/>
                        </a:rPr>
                        <a:t>40.19%</a:t>
                      </a:r>
                      <a:endParaRPr lang="it-IT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4969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451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4BED2-8E08-5F0F-9487-5B9B874F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031"/>
            <a:ext cx="10515600" cy="2735450"/>
          </a:xfrm>
        </p:spPr>
        <p:txBody>
          <a:bodyPr>
            <a:noAutofit/>
          </a:bodyPr>
          <a:lstStyle/>
          <a:p>
            <a:pPr algn="ctr"/>
            <a:r>
              <a:rPr lang="it-IT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REDDITIVITA’ E PATRIMONIALIZZAZIONE </a:t>
            </a:r>
          </a:p>
        </p:txBody>
      </p:sp>
    </p:spTree>
    <p:extLst>
      <p:ext uri="{BB962C8B-B14F-4D97-AF65-F5344CB8AC3E}">
        <p14:creationId xmlns:p14="http://schemas.microsoft.com/office/powerpoint/2010/main" val="2363725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dirty="0">
                <a:solidFill>
                  <a:srgbClr val="0070C0"/>
                </a:solidFill>
              </a:rPr>
              <a:t>Margine di </a:t>
            </a:r>
            <a:r>
              <a:rPr lang="it-IT" sz="4000" b="1" dirty="0">
                <a:solidFill>
                  <a:srgbClr val="0070C0"/>
                </a:solidFill>
              </a:rPr>
              <a:t>interesse</a:t>
            </a:r>
            <a:r>
              <a:rPr lang="it-IT" sz="4400" b="1" dirty="0">
                <a:solidFill>
                  <a:srgbClr val="0070C0"/>
                </a:solidFill>
              </a:rPr>
              <a:t> e Commissioni nette</a:t>
            </a:r>
            <a:endParaRPr lang="it-IT" dirty="0">
              <a:solidFill>
                <a:srgbClr val="0070C0"/>
              </a:solidFill>
            </a:endParaRP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259DA518-38E1-3D85-A8DF-58C3892DEB1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705" y="2623478"/>
            <a:ext cx="4584589" cy="2755631"/>
          </a:xfrm>
          <a:prstGeom prst="rect">
            <a:avLst/>
          </a:prstGeom>
          <a:noFill/>
        </p:spPr>
      </p:pic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5361B3FE-B2A6-50DB-C20A-9F87D63786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753" y="2623478"/>
            <a:ext cx="4578493" cy="2755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6880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Margine di intermediazione e Costi operativi</a:t>
            </a:r>
          </a:p>
        </p:txBody>
      </p:sp>
      <p:pic>
        <p:nvPicPr>
          <p:cNvPr id="10" name="Segnaposto contenuto 9">
            <a:extLst>
              <a:ext uri="{FF2B5EF4-FFF2-40B4-BE49-F238E27FC236}">
                <a16:creationId xmlns:a16="http://schemas.microsoft.com/office/drawing/2014/main" id="{ED2DD053-2EF8-1898-1B89-4D3BA1E888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705" y="2623478"/>
            <a:ext cx="4584589" cy="2755631"/>
          </a:xfrm>
          <a:prstGeom prst="rect">
            <a:avLst/>
          </a:prstGeom>
          <a:noFill/>
        </p:spPr>
      </p:pic>
      <p:pic>
        <p:nvPicPr>
          <p:cNvPr id="13" name="Segnaposto contenuto 12">
            <a:extLst>
              <a:ext uri="{FF2B5EF4-FFF2-40B4-BE49-F238E27FC236}">
                <a16:creationId xmlns:a16="http://schemas.microsoft.com/office/drawing/2014/main" id="{90F8D407-57DA-F610-5C0C-5791347F96B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705" y="2623478"/>
            <a:ext cx="4584589" cy="2755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19069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Costi operativi con rettifiche e Utile/Perdita</a:t>
            </a:r>
          </a:p>
        </p:txBody>
      </p:sp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BE6FE14E-ECD9-A97A-60FC-91F9D1F936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705" y="2623478"/>
            <a:ext cx="4584589" cy="2755631"/>
          </a:xfrm>
          <a:prstGeom prst="rect">
            <a:avLst/>
          </a:prstGeom>
          <a:noFill/>
        </p:spPr>
      </p:pic>
      <p:pic>
        <p:nvPicPr>
          <p:cNvPr id="10" name="Segnaposto contenuto 9">
            <a:extLst>
              <a:ext uri="{FF2B5EF4-FFF2-40B4-BE49-F238E27FC236}">
                <a16:creationId xmlns:a16="http://schemas.microsoft.com/office/drawing/2014/main" id="{8DD08E4A-DB56-30E2-AC3F-A183D207375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705" y="2623478"/>
            <a:ext cx="4584589" cy="2755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5389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4BED2-8E08-5F0F-9487-5B9B874F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031"/>
            <a:ext cx="10515600" cy="2735450"/>
          </a:xfrm>
        </p:spPr>
        <p:txBody>
          <a:bodyPr>
            <a:normAutofit/>
          </a:bodyPr>
          <a:lstStyle/>
          <a:p>
            <a:pPr algn="ctr"/>
            <a:r>
              <a:rPr lang="it-IT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DATI DI SISTEMA DELLE BCC </a:t>
            </a:r>
          </a:p>
        </p:txBody>
      </p:sp>
    </p:spTree>
    <p:extLst>
      <p:ext uri="{BB962C8B-B14F-4D97-AF65-F5344CB8AC3E}">
        <p14:creationId xmlns:p14="http://schemas.microsoft.com/office/powerpoint/2010/main" val="7715642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5C814-3A36-EC4F-1627-DA146252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Composizione percentuale della distribuzione degli utili  (2015-2021)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C8CC22EC-5FC8-700B-EFC1-44A7B1D461C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5153807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E56BE9D3-CECB-E75F-5260-32865EB3C2D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32108778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1983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B60311-7BB8-C0B5-202E-DB737D2B7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Coefficienti patrimoniali (2018-2022) </a:t>
            </a:r>
            <a:endParaRPr lang="it-IT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5DADBEE-AA6F-B22B-7480-4E832447A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619790"/>
              </p:ext>
            </p:extLst>
          </p:nvPr>
        </p:nvGraphicFramePr>
        <p:xfrm>
          <a:off x="1773381" y="1524000"/>
          <a:ext cx="8481571" cy="5265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386">
                  <a:extLst>
                    <a:ext uri="{9D8B030D-6E8A-4147-A177-3AD203B41FA5}">
                      <a16:colId xmlns:a16="http://schemas.microsoft.com/office/drawing/2014/main" val="108795270"/>
                    </a:ext>
                  </a:extLst>
                </a:gridCol>
                <a:gridCol w="1269637">
                  <a:extLst>
                    <a:ext uri="{9D8B030D-6E8A-4147-A177-3AD203B41FA5}">
                      <a16:colId xmlns:a16="http://schemas.microsoft.com/office/drawing/2014/main" val="2638593837"/>
                    </a:ext>
                  </a:extLst>
                </a:gridCol>
                <a:gridCol w="1269637">
                  <a:extLst>
                    <a:ext uri="{9D8B030D-6E8A-4147-A177-3AD203B41FA5}">
                      <a16:colId xmlns:a16="http://schemas.microsoft.com/office/drawing/2014/main" val="1510130528"/>
                    </a:ext>
                  </a:extLst>
                </a:gridCol>
                <a:gridCol w="1269637">
                  <a:extLst>
                    <a:ext uri="{9D8B030D-6E8A-4147-A177-3AD203B41FA5}">
                      <a16:colId xmlns:a16="http://schemas.microsoft.com/office/drawing/2014/main" val="1709581319"/>
                    </a:ext>
                  </a:extLst>
                </a:gridCol>
                <a:gridCol w="1269637">
                  <a:extLst>
                    <a:ext uri="{9D8B030D-6E8A-4147-A177-3AD203B41FA5}">
                      <a16:colId xmlns:a16="http://schemas.microsoft.com/office/drawing/2014/main" val="628573573"/>
                    </a:ext>
                  </a:extLst>
                </a:gridCol>
                <a:gridCol w="1269637">
                  <a:extLst>
                    <a:ext uri="{9D8B030D-6E8A-4147-A177-3AD203B41FA5}">
                      <a16:colId xmlns:a16="http://schemas.microsoft.com/office/drawing/2014/main" val="2559188195"/>
                    </a:ext>
                  </a:extLst>
                </a:gridCol>
              </a:tblGrid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2019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2020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2021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2022 stima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28087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CET1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3369881"/>
                  </a:ext>
                </a:extLst>
              </a:tr>
              <a:tr h="4218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07060" algn="l"/>
                        </a:tabLst>
                      </a:pPr>
                      <a:r>
                        <a:rPr lang="it-IT" sz="1600">
                          <a:effectLst/>
                        </a:rPr>
                        <a:t>Totale sistema bancario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13,3%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14,8%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547504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Totale BCC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16,48%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17,41%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18,94%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21,52%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</a:rPr>
                        <a:t>21,64%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2226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Nord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15,98%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17,14%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18,82%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21,04%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21,23%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7746274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Centro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15,23%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15,27%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16,23%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19,49%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19,80%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1454499"/>
                  </a:ext>
                </a:extLst>
              </a:tr>
              <a:tr h="2566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Sud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21,79%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22,71%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23,55%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28,34%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28,70%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9725623"/>
                  </a:ext>
                </a:extLst>
              </a:tr>
              <a:tr h="2514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TIER1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8674063"/>
                  </a:ext>
                </a:extLst>
              </a:tr>
              <a:tr h="4218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07060" algn="l"/>
                        </a:tabLst>
                      </a:pPr>
                      <a:r>
                        <a:rPr lang="it-IT" sz="1600">
                          <a:effectLst/>
                        </a:rPr>
                        <a:t>Totale sistema bancario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14,9%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16,1%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4753645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Totale BCC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16,58%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17,41%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19,06%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21,65%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21,77%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56486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Nord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16,12%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17,14%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18,96%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21,19%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21,39%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312495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Centro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15,21%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15,27%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16,31%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19,58%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19,89%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87664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21,90%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22,71%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23,70%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28,51%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28,89%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849948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TCR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0050284"/>
                  </a:ext>
                </a:extLst>
              </a:tr>
              <a:tr h="4218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07060" algn="l"/>
                        </a:tabLst>
                      </a:pPr>
                      <a:r>
                        <a:rPr lang="it-IT" sz="1600">
                          <a:effectLst/>
                        </a:rPr>
                        <a:t>Totale sistema bancario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19,2%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18,8%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18,5%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183488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Totale BCC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16,97%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17,85%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19,56%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22,46%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b="1" dirty="0">
                          <a:effectLst/>
                        </a:rPr>
                        <a:t>22,57%</a:t>
                      </a:r>
                      <a:endParaRPr lang="it-IT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379320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Nord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16,48%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17,58%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19,43%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21,93%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22,10%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91516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Centro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15,81%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15,80%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17,05%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20,84%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21,12%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5282064"/>
                  </a:ext>
                </a:extLst>
              </a:tr>
              <a:tr h="245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Sud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22,05%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23,05%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24,03%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>
                          <a:effectLst/>
                        </a:rPr>
                        <a:t>28,93%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dirty="0">
                          <a:effectLst/>
                        </a:rPr>
                        <a:t>29,33%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2226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05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32F567BD-3F47-441B-9F49-DA59F3B3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67" y="664436"/>
            <a:ext cx="10331865" cy="55291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spcAft>
                <a:spcPct val="0"/>
              </a:spcAft>
            </a:pPr>
            <a:endParaRPr lang="it-IT" sz="2800" b="1" cap="small" dirty="0">
              <a:solidFill>
                <a:srgbClr val="1F487C"/>
              </a:solidFill>
              <a:latin typeface="Calibri-Bold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37765CE-E776-40B9-9C77-C0A53BF6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DB1-A2E4-4028-9267-173C029DCF41}" type="slidenum">
              <a:rPr lang="it-IT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fld>
            <a:endParaRPr lang="it-IT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CF6E3858-6B36-BAC0-1771-7D42B55B0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362196"/>
              </p:ext>
            </p:extLst>
          </p:nvPr>
        </p:nvGraphicFramePr>
        <p:xfrm>
          <a:off x="1264779" y="888764"/>
          <a:ext cx="9255093" cy="5212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7374">
                  <a:extLst>
                    <a:ext uri="{9D8B030D-6E8A-4147-A177-3AD203B41FA5}">
                      <a16:colId xmlns:a16="http://schemas.microsoft.com/office/drawing/2014/main" val="1375427614"/>
                    </a:ext>
                  </a:extLst>
                </a:gridCol>
                <a:gridCol w="882500">
                  <a:extLst>
                    <a:ext uri="{9D8B030D-6E8A-4147-A177-3AD203B41FA5}">
                      <a16:colId xmlns:a16="http://schemas.microsoft.com/office/drawing/2014/main" val="835186825"/>
                    </a:ext>
                  </a:extLst>
                </a:gridCol>
                <a:gridCol w="1000743">
                  <a:extLst>
                    <a:ext uri="{9D8B030D-6E8A-4147-A177-3AD203B41FA5}">
                      <a16:colId xmlns:a16="http://schemas.microsoft.com/office/drawing/2014/main" val="506797325"/>
                    </a:ext>
                  </a:extLst>
                </a:gridCol>
                <a:gridCol w="923838">
                  <a:extLst>
                    <a:ext uri="{9D8B030D-6E8A-4147-A177-3AD203B41FA5}">
                      <a16:colId xmlns:a16="http://schemas.microsoft.com/office/drawing/2014/main" val="1505928116"/>
                    </a:ext>
                  </a:extLst>
                </a:gridCol>
                <a:gridCol w="927682">
                  <a:extLst>
                    <a:ext uri="{9D8B030D-6E8A-4147-A177-3AD203B41FA5}">
                      <a16:colId xmlns:a16="http://schemas.microsoft.com/office/drawing/2014/main" val="931750706"/>
                    </a:ext>
                  </a:extLst>
                </a:gridCol>
                <a:gridCol w="1000743">
                  <a:extLst>
                    <a:ext uri="{9D8B030D-6E8A-4147-A177-3AD203B41FA5}">
                      <a16:colId xmlns:a16="http://schemas.microsoft.com/office/drawing/2014/main" val="1217147997"/>
                    </a:ext>
                  </a:extLst>
                </a:gridCol>
                <a:gridCol w="923838">
                  <a:extLst>
                    <a:ext uri="{9D8B030D-6E8A-4147-A177-3AD203B41FA5}">
                      <a16:colId xmlns:a16="http://schemas.microsoft.com/office/drawing/2014/main" val="2472111039"/>
                    </a:ext>
                  </a:extLst>
                </a:gridCol>
                <a:gridCol w="995937">
                  <a:extLst>
                    <a:ext uri="{9D8B030D-6E8A-4147-A177-3AD203B41FA5}">
                      <a16:colId xmlns:a16="http://schemas.microsoft.com/office/drawing/2014/main" val="1310126384"/>
                    </a:ext>
                  </a:extLst>
                </a:gridCol>
                <a:gridCol w="1064191">
                  <a:extLst>
                    <a:ext uri="{9D8B030D-6E8A-4147-A177-3AD203B41FA5}">
                      <a16:colId xmlns:a16="http://schemas.microsoft.com/office/drawing/2014/main" val="2862912131"/>
                    </a:ext>
                  </a:extLst>
                </a:gridCol>
                <a:gridCol w="948247">
                  <a:extLst>
                    <a:ext uri="{9D8B030D-6E8A-4147-A177-3AD203B41FA5}">
                      <a16:colId xmlns:a16="http://schemas.microsoft.com/office/drawing/2014/main" val="443664578"/>
                    </a:ext>
                  </a:extLst>
                </a:gridCol>
              </a:tblGrid>
              <a:tr h="592854">
                <a:tc grid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Evoluzione numero di aziende, sportelli e dipendenti delle BCC in relazione all'intero sistema bancario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94744596"/>
                  </a:ext>
                </a:extLst>
              </a:tr>
              <a:tr h="578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Numero aziende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Numero sportelli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Numero dipendenti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230296"/>
                  </a:ext>
                </a:extLst>
              </a:tr>
              <a:tr h="5872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BCC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Altre banche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quota %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BCC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Altre banche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quota %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BCC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>
                          <a:effectLst/>
                        </a:rPr>
                        <a:t>Altre banche</a:t>
                      </a:r>
                      <a:endParaRPr lang="it-IT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</a:rPr>
                        <a:t>quota %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0194872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385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300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56,2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4.454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27.366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14,0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31.755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280.159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10,2%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57372891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2014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376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56,6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4.441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26.373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14,4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31.527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273.769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46056402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364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55,9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4.414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25.441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14,8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31.383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273.209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93208862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335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276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54,8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4.311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24.702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14,9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30.641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271.108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10,2%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22989888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2017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253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53,3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4.255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23.087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15,6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29.770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258.450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10,3%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26343166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268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239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52,9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4.233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21.153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16,7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29.413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250.696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10,5%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76863627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259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229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53,1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4.234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20.052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17,4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28.981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255.228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10,2%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57732369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248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226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52,3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4.203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19.262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17,9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28.875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248.775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10,4%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0090449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241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214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53,0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4.183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17.363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19,4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28.725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243.484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10,6%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54047563"/>
                  </a:ext>
                </a:extLst>
              </a:tr>
              <a:tr h="345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2022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226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212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51,6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4.096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16.776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19,6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28.841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241.706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10,7%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26529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32F567BD-3F47-441B-9F49-DA59F3B3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935" y="827222"/>
            <a:ext cx="10331865" cy="55291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spcAft>
                <a:spcPct val="0"/>
              </a:spcAft>
            </a:pPr>
            <a:endParaRPr lang="it-IT" sz="2800" b="1" cap="small" dirty="0">
              <a:solidFill>
                <a:srgbClr val="1F487C"/>
              </a:solidFill>
              <a:latin typeface="Calibri-Bold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37765CE-E776-40B9-9C77-C0A53BF6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8DB1-A2E4-4028-9267-173C029DCF41}" type="slidenum">
              <a:rPr lang="it-IT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fld>
            <a:endParaRPr lang="it-IT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73ABD9D-823C-5C52-349E-1D2C5BD3C7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674139"/>
              </p:ext>
            </p:extLst>
          </p:nvPr>
        </p:nvGraphicFramePr>
        <p:xfrm>
          <a:off x="2213362" y="1025496"/>
          <a:ext cx="7204103" cy="4918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1439">
                  <a:extLst>
                    <a:ext uri="{9D8B030D-6E8A-4147-A177-3AD203B41FA5}">
                      <a16:colId xmlns:a16="http://schemas.microsoft.com/office/drawing/2014/main" val="1258583650"/>
                    </a:ext>
                  </a:extLst>
                </a:gridCol>
                <a:gridCol w="2303699">
                  <a:extLst>
                    <a:ext uri="{9D8B030D-6E8A-4147-A177-3AD203B41FA5}">
                      <a16:colId xmlns:a16="http://schemas.microsoft.com/office/drawing/2014/main" val="367401733"/>
                    </a:ext>
                  </a:extLst>
                </a:gridCol>
                <a:gridCol w="1934201">
                  <a:extLst>
                    <a:ext uri="{9D8B030D-6E8A-4147-A177-3AD203B41FA5}">
                      <a16:colId xmlns:a16="http://schemas.microsoft.com/office/drawing/2014/main" val="1696242970"/>
                    </a:ext>
                  </a:extLst>
                </a:gridCol>
                <a:gridCol w="1774764">
                  <a:extLst>
                    <a:ext uri="{9D8B030D-6E8A-4147-A177-3AD203B41FA5}">
                      <a16:colId xmlns:a16="http://schemas.microsoft.com/office/drawing/2014/main" val="2637616095"/>
                    </a:ext>
                  </a:extLst>
                </a:gridCol>
              </a:tblGrid>
              <a:tr h="432014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800" dirty="0">
                          <a:effectLst/>
                        </a:rPr>
                        <a:t>Numero di soci delle BCC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23329882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73806361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Totale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Affidati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Non affidati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24459402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2013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1.173.668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467.947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705.721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7577803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2014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1.200.485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471.313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729.172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44720019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1.248.873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485.786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763.087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95310775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1.250.921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487.495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763.426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70989636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1.274.568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491.821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782.747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55130552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1.293.165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486.117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807.048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58221226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2019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1.309.728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488.905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820.823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80214854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2020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1.349.761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520.386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829.375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05818364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2021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1.376.775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587.851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788.924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75584205"/>
                  </a:ext>
                </a:extLst>
              </a:tr>
              <a:tr h="37348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2022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1.403.879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>
                          <a:effectLst/>
                        </a:rPr>
                        <a:t>589.886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effectLst/>
                        </a:rPr>
                        <a:t>813.993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9485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918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4BED2-8E08-5F0F-9487-5B9B874F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031"/>
            <a:ext cx="10515600" cy="2735450"/>
          </a:xfrm>
        </p:spPr>
        <p:txBody>
          <a:bodyPr>
            <a:normAutofit/>
          </a:bodyPr>
          <a:lstStyle/>
          <a:p>
            <a:pPr algn="ctr"/>
            <a:r>
              <a:rPr lang="it-IT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DEPOSITI</a:t>
            </a:r>
            <a:r>
              <a:rPr lang="it-IT" sz="7200" b="1" dirty="0">
                <a:solidFill>
                  <a:srgbClr val="0070C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9505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3C461-322B-D334-88A4-D5E6D0E3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Quota dei depositi della clientela delle BCC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0F45661-50F1-85D1-6E6B-C3CD056416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015953"/>
              </p:ext>
            </p:extLst>
          </p:nvPr>
        </p:nvGraphicFramePr>
        <p:xfrm>
          <a:off x="1340604" y="1828800"/>
          <a:ext cx="9419759" cy="4451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0284">
                  <a:extLst>
                    <a:ext uri="{9D8B030D-6E8A-4147-A177-3AD203B41FA5}">
                      <a16:colId xmlns:a16="http://schemas.microsoft.com/office/drawing/2014/main" val="528732220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3908661365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1157698151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926338437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1892943326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2905856542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3601796205"/>
                    </a:ext>
                  </a:extLst>
                </a:gridCol>
                <a:gridCol w="1109925">
                  <a:extLst>
                    <a:ext uri="{9D8B030D-6E8A-4147-A177-3AD203B41FA5}">
                      <a16:colId xmlns:a16="http://schemas.microsoft.com/office/drawing/2014/main" val="3741229662"/>
                    </a:ext>
                  </a:extLst>
                </a:gridCol>
              </a:tblGrid>
              <a:tr h="890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 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2022-sett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7929315"/>
                  </a:ext>
                </a:extLst>
              </a:tr>
              <a:tr h="890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Totale BCC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8.89%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8.96%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9.23%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9.30%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9.45%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9.76%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9.82%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573870"/>
                  </a:ext>
                </a:extLst>
              </a:tr>
              <a:tr h="890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Nord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10.29%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10.50%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10.63%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10.84%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11.01%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11.42%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11.65%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7555778"/>
                  </a:ext>
                </a:extLst>
              </a:tr>
              <a:tr h="890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Centro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8.60%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8.35%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9.03%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8.77%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8.81%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9.03%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9.03%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2917901"/>
                  </a:ext>
                </a:extLst>
              </a:tr>
              <a:tr h="890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Sud e isole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5.85%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5.95%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6.01%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6.18%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6.38%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6.48%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6.43%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810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18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3C461-322B-D334-88A4-D5E6D0E3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Quota dei depositi delle BCC</a:t>
            </a:r>
            <a: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 dalle famiglie consumatrici (2016-2022)</a:t>
            </a:r>
            <a:endParaRPr lang="it-IT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8F67387C-0CBD-06D6-D29F-62EEC4FAEF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136938"/>
              </p:ext>
            </p:extLst>
          </p:nvPr>
        </p:nvGraphicFramePr>
        <p:xfrm>
          <a:off x="1283855" y="1874982"/>
          <a:ext cx="9661237" cy="4313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591">
                  <a:extLst>
                    <a:ext uri="{9D8B030D-6E8A-4147-A177-3AD203B41FA5}">
                      <a16:colId xmlns:a16="http://schemas.microsoft.com/office/drawing/2014/main" val="3493580757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792398170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804650245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927698225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3361393697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1609755832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3636070098"/>
                    </a:ext>
                  </a:extLst>
                </a:gridCol>
                <a:gridCol w="1138378">
                  <a:extLst>
                    <a:ext uri="{9D8B030D-6E8A-4147-A177-3AD203B41FA5}">
                      <a16:colId xmlns:a16="http://schemas.microsoft.com/office/drawing/2014/main" val="821276163"/>
                    </a:ext>
                  </a:extLst>
                </a:gridCol>
              </a:tblGrid>
              <a:tr h="862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 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2022-sett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4334217"/>
                  </a:ext>
                </a:extLst>
              </a:tr>
              <a:tr h="862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Totale BCC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9.56%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9.70%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9.79%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9.95%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10.04%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10.10%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10.03%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5923877"/>
                  </a:ext>
                </a:extLst>
              </a:tr>
              <a:tr h="862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Nord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11.23%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11.61%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11.76%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11.96%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12.14%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12.28%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12.22%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760877"/>
                  </a:ext>
                </a:extLst>
              </a:tr>
              <a:tr h="862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Centro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10.19%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9.67%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9.62%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9.52%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4665449"/>
                  </a:ext>
                </a:extLst>
              </a:tr>
              <a:tr h="862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Sud e isole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5.52%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5.55%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5.54%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5.68%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5.69%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5.62%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5.56%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1492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276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3C461-322B-D334-88A4-D5E6D0E3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Quota dei depositi delle BCC</a:t>
            </a:r>
            <a: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 dalle imprese</a:t>
            </a:r>
            <a:b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</a:br>
            <a:r>
              <a:rPr lang="it-IT" sz="4000" b="1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 (2016-2022)</a:t>
            </a:r>
            <a:endParaRPr lang="it-IT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5E6F782F-9604-391E-59F6-DB9788E943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216827"/>
              </p:ext>
            </p:extLst>
          </p:nvPr>
        </p:nvGraphicFramePr>
        <p:xfrm>
          <a:off x="1286358" y="2045776"/>
          <a:ext cx="9717436" cy="4300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2436">
                  <a:extLst>
                    <a:ext uri="{9D8B030D-6E8A-4147-A177-3AD203B41FA5}">
                      <a16:colId xmlns:a16="http://schemas.microsoft.com/office/drawing/2014/main" val="2393578313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575146933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390980935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1748494341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4184561363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889576412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2366360960"/>
                    </a:ext>
                  </a:extLst>
                </a:gridCol>
                <a:gridCol w="1145000">
                  <a:extLst>
                    <a:ext uri="{9D8B030D-6E8A-4147-A177-3AD203B41FA5}">
                      <a16:colId xmlns:a16="http://schemas.microsoft.com/office/drawing/2014/main" val="2481237432"/>
                    </a:ext>
                  </a:extLst>
                </a:gridCol>
              </a:tblGrid>
              <a:tr h="8601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 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2018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2019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2022-sett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410656"/>
                  </a:ext>
                </a:extLst>
              </a:tr>
              <a:tr h="8601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Totale BCC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11.29%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10.89%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11.20%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11.21%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11.01%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11.86%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dirty="0">
                          <a:effectLst/>
                        </a:rPr>
                        <a:t>12.16%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9252947"/>
                  </a:ext>
                </a:extLst>
              </a:tr>
              <a:tr h="8601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Nord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12.30%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11.98%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12.12%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12.22%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11.89%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12.87%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13.35%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8641547"/>
                  </a:ext>
                </a:extLst>
              </a:tr>
              <a:tr h="8601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Centro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10.68%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9.52%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10.24%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9.92%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9.73%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10.37%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10.62%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298579"/>
                  </a:ext>
                </a:extLst>
              </a:tr>
              <a:tr h="8601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Sud e isole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7.99%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8.29%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8.59%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8.79%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9.21%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>
                          <a:effectLst/>
                        </a:rPr>
                        <a:t>9.70%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</a:rPr>
                        <a:t>9.53%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1473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0254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6317EA89B3EE0478A82088D93643F42" ma:contentTypeVersion="8" ma:contentTypeDescription="Creare un nuovo documento." ma:contentTypeScope="" ma:versionID="e23efad56434dacfff722663c8edf174">
  <xsd:schema xmlns:xsd="http://www.w3.org/2001/XMLSchema" xmlns:xs="http://www.w3.org/2001/XMLSchema" xmlns:p="http://schemas.microsoft.com/office/2006/metadata/properties" xmlns:ns3="8cb92078-605d-47e0-88e4-9d03bdda2c21" xmlns:ns4="b4a4bc3d-f0f8-40c2-b411-3ced5bfdfbec" targetNamespace="http://schemas.microsoft.com/office/2006/metadata/properties" ma:root="true" ma:fieldsID="9db7b662ccdcde62164827a9f8b2af7e" ns3:_="" ns4:_="">
    <xsd:import namespace="8cb92078-605d-47e0-88e4-9d03bdda2c21"/>
    <xsd:import namespace="b4a4bc3d-f0f8-40c2-b411-3ced5bfdfb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b92078-605d-47e0-88e4-9d03bdda2c2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4bc3d-f0f8-40c2-b411-3ced5bfdfb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2D703D-B65B-42B8-B1AA-1586B0B7A3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C30D81-A975-4CCB-9619-A7B5488CDF90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4a4bc3d-f0f8-40c2-b411-3ced5bfdfbec"/>
    <ds:schemaRef ds:uri="8cb92078-605d-47e0-88e4-9d03bdda2c21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83816C4-01D2-4EED-8685-3DD1A86E64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b92078-605d-47e0-88e4-9d03bdda2c21"/>
    <ds:schemaRef ds:uri="b4a4bc3d-f0f8-40c2-b411-3ced5bfdfb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2167</TotalTime>
  <Words>2789</Words>
  <Application>Microsoft Office PowerPoint</Application>
  <PresentationFormat>Widescreen</PresentationFormat>
  <Paragraphs>1409</Paragraphs>
  <Slides>31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41" baseType="lpstr">
      <vt:lpstr>Arial</vt:lpstr>
      <vt:lpstr>Calibri</vt:lpstr>
      <vt:lpstr>Calibri Light</vt:lpstr>
      <vt:lpstr>Calibri-Bold</vt:lpstr>
      <vt:lpstr>CanvaSans-Bold</vt:lpstr>
      <vt:lpstr>Montserrat-Bold</vt:lpstr>
      <vt:lpstr>Montserrat-Medium</vt:lpstr>
      <vt:lpstr>Times New Roman</vt:lpstr>
      <vt:lpstr>Verdana</vt:lpstr>
      <vt:lpstr>Tema di Office</vt:lpstr>
      <vt:lpstr>“Le Banche di Credito Cooperativo a supporto del sistema socio-economico italiano: recenti tendenze”  IERI, OGGI, DOMANI - IL RUOLO DEL CREDITO COOPERATIVO AL SERVIZIO DEL PAESE - Roma, 21 marzo 2023</vt:lpstr>
      <vt:lpstr>INDICE</vt:lpstr>
      <vt:lpstr>DATI DI SISTEMA DELLE BCC </vt:lpstr>
      <vt:lpstr>Presentazione standard di PowerPoint</vt:lpstr>
      <vt:lpstr>Presentazione standard di PowerPoint</vt:lpstr>
      <vt:lpstr>DEPOSITI  </vt:lpstr>
      <vt:lpstr>Quota dei depositi della clientela delle BCC</vt:lpstr>
      <vt:lpstr>Quota dei depositi delle BCC dalle famiglie consumatrici (2016-2022)</vt:lpstr>
      <vt:lpstr>Quota dei depositi delle BCC dalle imprese  (2016-2022)</vt:lpstr>
      <vt:lpstr>Quota dei depositi delle BCC dalle micro imprese  (2016-2022)</vt:lpstr>
      <vt:lpstr>IMPIEGHI </vt:lpstr>
      <vt:lpstr>Quota di finanziamento delle BCC alle famiglie consumatrici (2016-2022)</vt:lpstr>
      <vt:lpstr>Quota di finanziamento delle BCC alle imprese (2016-2022)</vt:lpstr>
      <vt:lpstr>Quota di finanziamento delle BCC alle micro imprese e alle quasi imprese (2016-2022)</vt:lpstr>
      <vt:lpstr>Composizione dei crediti erogati alle imprese per settore di attività (2016-2022)</vt:lpstr>
      <vt:lpstr>Composizione dei crediti erogati dalle banche di credito cooperativo alle imprese per settore di attività, suddivisi per macro aree territoriali (settembre 2022)</vt:lpstr>
      <vt:lpstr>Quota di finanziamento delle BCC alle imprese per settore di attività (2016-2022)</vt:lpstr>
      <vt:lpstr> Quota di finanziamento delle BCC alle imprese per settore di attività e per macro aree territoriali (settembre 2022) </vt:lpstr>
      <vt:lpstr>Quota di crediti deteriorati lordi sul totale impieghi (2016-2022)</vt:lpstr>
      <vt:lpstr>SOSTEGNI DURANTE L’EMERGENZA PANDEMICA </vt:lpstr>
      <vt:lpstr>Interventi a supporto dell’economia assistiti dal Fondo Centrale di Garanzia PMI effettuati da BCC, gruppi bancari cooperativi e Raiffeisen (2018-2022)</vt:lpstr>
      <vt:lpstr>Interventi a supporto dell’economia assistiti dal Fondo Centrale di Garanzia PMI effettuati da BCC, gruppi bancari cooperativi e Raiffeisen (2018-2022). Distribuzione per procedura di accesso</vt:lpstr>
      <vt:lpstr>Interventi a supporto dell’economia assistiti dal Fondo Centrale di Garanzia PMI effettuati da BCC, gruppi bancari cooperativi e Raiffeisen (2018-2022). Distribuzione per classe dimensionale di clientela</vt:lpstr>
      <vt:lpstr>Incidenza degli interventi effettuati da BCC, gruppi bancari cooperativi e Raiffeisen sul totale degli interventi dell’intero sistema bancario italiano a supporto dell’economia assistiti dal Fondo Centrale di Garanzia PMI nel periodo emergenziale</vt:lpstr>
      <vt:lpstr>Operatività delle banche convenzionate con l’Ente Nazionale per il Microcredito: richieste presentate e accolte nel periodo 2018-2022</vt:lpstr>
      <vt:lpstr>REDDITIVITA’ E PATRIMONIALIZZAZIONE </vt:lpstr>
      <vt:lpstr>Margine di interesse e Commissioni nette</vt:lpstr>
      <vt:lpstr>Margine di intermediazione e Costi operativi</vt:lpstr>
      <vt:lpstr>Costi operativi con rettifiche e Utile/Perdita</vt:lpstr>
      <vt:lpstr>Composizione percentuale della distribuzione degli utili  (2015-2021)</vt:lpstr>
      <vt:lpstr>Coefficienti patrimoniali (2018-2022)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Efficient is the Network Organizational Structure of Cooperative Banks? Evidence from Italy</dc:title>
  <dc:creator>Viola Andrea (andrea.viola)</dc:creator>
  <cp:lastModifiedBy>Gianluca Banfi</cp:lastModifiedBy>
  <cp:revision>129</cp:revision>
  <cp:lastPrinted>2022-08-30T15:45:16Z</cp:lastPrinted>
  <dcterms:created xsi:type="dcterms:W3CDTF">2021-07-05T07:41:08Z</dcterms:created>
  <dcterms:modified xsi:type="dcterms:W3CDTF">2023-03-20T12:33:51Z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0x010100C6317EA89B3EE0478A82088D93643F42</vt:lpwstr>
  </property>
</Properties>
</file>